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38"/>
  </p:notesMasterIdLst>
  <p:sldIdLst>
    <p:sldId id="256" r:id="rId2"/>
    <p:sldId id="279" r:id="rId3"/>
    <p:sldId id="266" r:id="rId4"/>
    <p:sldId id="257" r:id="rId5"/>
    <p:sldId id="288" r:id="rId6"/>
    <p:sldId id="292" r:id="rId7"/>
    <p:sldId id="274" r:id="rId8"/>
    <p:sldId id="265" r:id="rId9"/>
    <p:sldId id="290" r:id="rId10"/>
    <p:sldId id="286" r:id="rId11"/>
    <p:sldId id="287" r:id="rId12"/>
    <p:sldId id="258" r:id="rId13"/>
    <p:sldId id="283" r:id="rId14"/>
    <p:sldId id="284" r:id="rId15"/>
    <p:sldId id="293" r:id="rId16"/>
    <p:sldId id="260" r:id="rId17"/>
    <p:sldId id="300" r:id="rId18"/>
    <p:sldId id="285" r:id="rId19"/>
    <p:sldId id="280" r:id="rId20"/>
    <p:sldId id="275" r:id="rId21"/>
    <p:sldId id="276" r:id="rId22"/>
    <p:sldId id="273" r:id="rId23"/>
    <p:sldId id="272" r:id="rId24"/>
    <p:sldId id="277" r:id="rId25"/>
    <p:sldId id="264" r:id="rId26"/>
    <p:sldId id="295" r:id="rId27"/>
    <p:sldId id="299" r:id="rId28"/>
    <p:sldId id="281" r:id="rId29"/>
    <p:sldId id="282" r:id="rId30"/>
    <p:sldId id="291" r:id="rId31"/>
    <p:sldId id="294" r:id="rId32"/>
    <p:sldId id="297" r:id="rId33"/>
    <p:sldId id="301" r:id="rId34"/>
    <p:sldId id="298" r:id="rId35"/>
    <p:sldId id="289" r:id="rId36"/>
    <p:sldId id="296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3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3" autoAdjust="0"/>
    <p:restoredTop sz="94620" autoAdjust="0"/>
  </p:normalViewPr>
  <p:slideViewPr>
    <p:cSldViewPr snapToGrid="0">
      <p:cViewPr varScale="1">
        <p:scale>
          <a:sx n="105" d="100"/>
          <a:sy n="105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Planilha1!$A$1:$C$1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Planilha1!$A$2:$C$2</c:f>
              <c:numCache>
                <c:formatCode>#,##0.00</c:formatCode>
                <c:ptCount val="3"/>
                <c:pt idx="0">
                  <c:v>21216.84</c:v>
                </c:pt>
                <c:pt idx="1">
                  <c:v>11039.3</c:v>
                </c:pt>
                <c:pt idx="2">
                  <c:v>3575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A9-4FFE-BA6B-8F403AF6E5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2568944"/>
        <c:axId val="432572552"/>
      </c:barChart>
      <c:catAx>
        <c:axId val="43256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2572552"/>
        <c:crosses val="autoZero"/>
        <c:auto val="1"/>
        <c:lblAlgn val="ctr"/>
        <c:lblOffset val="100"/>
        <c:noMultiLvlLbl val="0"/>
      </c:catAx>
      <c:valAx>
        <c:axId val="432572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3256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86BC1-5BB4-4398-9205-22D777AD5802}" type="datetimeFigureOut">
              <a:rPr lang="pt-BR" smtClean="0"/>
              <a:t>03/09/2018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9D9E5-8A1F-4CF9-8F55-953B593F85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8231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t>03/09/2018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800991"/>
      </p:ext>
    </p:extLst>
  </p:cSld>
  <p:clrMapOvr>
    <a:masterClrMapping/>
  </p:clrMapOvr>
  <p:transition spd="slow" advClick="0" advTm="30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t>03/09/2018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6909464"/>
      </p:ext>
    </p:extLst>
  </p:cSld>
  <p:clrMapOvr>
    <a:masterClrMapping/>
  </p:clrMapOvr>
  <p:transition spd="slow" advClick="0" advTm="30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t>03/09/2018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3606398"/>
      </p:ext>
    </p:extLst>
  </p:cSld>
  <p:clrMapOvr>
    <a:masterClrMapping/>
  </p:clrMapOvr>
  <p:transition spd="slow" advClick="0" advTm="30000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t>03/09/2018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4877457"/>
      </p:ext>
    </p:extLst>
  </p:cSld>
  <p:clrMapOvr>
    <a:masterClrMapping/>
  </p:clrMapOvr>
  <p:transition spd="slow" advClick="0" advTm="30000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t>03/09/2018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8718891"/>
      </p:ext>
    </p:extLst>
  </p:cSld>
  <p:clrMapOvr>
    <a:masterClrMapping/>
  </p:clrMapOvr>
  <p:transition spd="slow" advClick="0" advTm="30000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t>03/09/2018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1266875"/>
      </p:ext>
    </p:extLst>
  </p:cSld>
  <p:clrMapOvr>
    <a:masterClrMapping/>
  </p:clrMapOvr>
  <p:transition spd="slow" advClick="0" advTm="30000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t>03/09/2018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044206"/>
      </p:ext>
    </p:extLst>
  </p:cSld>
  <p:clrMapOvr>
    <a:masterClrMapping/>
  </p:clrMapOvr>
  <p:transition spd="slow" advClick="0" advTm="30000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t>03/09/2018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4042519"/>
      </p:ext>
    </p:extLst>
  </p:cSld>
  <p:clrMapOvr>
    <a:masterClrMapping/>
  </p:clrMapOvr>
  <p:transition spd="slow" advClick="0" advTm="30000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t>03/09/2018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5563349"/>
      </p:ext>
    </p:extLst>
  </p:cSld>
  <p:clrMapOvr>
    <a:masterClrMapping/>
  </p:clrMapOvr>
  <p:transition spd="slow" advClick="0" advTm="30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t>03/09/2018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874485"/>
      </p:ext>
    </p:extLst>
  </p:cSld>
  <p:clrMapOvr>
    <a:masterClrMapping/>
  </p:clrMapOvr>
  <p:transition spd="slow" advClick="0" advTm="30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t>03/09/2018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8502762"/>
      </p:ext>
    </p:extLst>
  </p:cSld>
  <p:clrMapOvr>
    <a:masterClrMapping/>
  </p:clrMapOvr>
  <p:transition spd="slow" advClick="0" advTm="30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t>03/09/2018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6818897"/>
      </p:ext>
    </p:extLst>
  </p:cSld>
  <p:clrMapOvr>
    <a:masterClrMapping/>
  </p:clrMapOvr>
  <p:transition spd="slow" advClick="0" advTm="30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t>03/09/2018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0959811"/>
      </p:ext>
    </p:extLst>
  </p:cSld>
  <p:clrMapOvr>
    <a:masterClrMapping/>
  </p:clrMapOvr>
  <p:transition spd="slow" advClick="0" advTm="30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t>03/09/2018</a:t>
            </a:fld>
            <a:endParaRPr lang="pt-B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5459145"/>
      </p:ext>
    </p:extLst>
  </p:cSld>
  <p:clrMapOvr>
    <a:masterClrMapping/>
  </p:clrMapOvr>
  <p:transition spd="slow" advClick="0" advTm="30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t>03/09/2018</a:t>
            </a:fld>
            <a:endParaRPr lang="pt-B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5595778"/>
      </p:ext>
    </p:extLst>
  </p:cSld>
  <p:clrMapOvr>
    <a:masterClrMapping/>
  </p:clrMapOvr>
  <p:transition spd="slow" advClick="0" advTm="30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t>03/09/2018</a:t>
            </a:fld>
            <a:endParaRPr lang="pt-B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994772"/>
      </p:ext>
    </p:extLst>
  </p:cSld>
  <p:clrMapOvr>
    <a:masterClrMapping/>
  </p:clrMapOvr>
  <p:transition spd="slow" advClick="0" advTm="30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t>03/09/2018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294273"/>
      </p:ext>
    </p:extLst>
  </p:cSld>
  <p:clrMapOvr>
    <a:masterClrMapping/>
  </p:clrMapOvr>
  <p:transition spd="slow" advClick="0" advTm="30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8930375-8AD1-4EED-AD19-E3A9FF6E9E5D}" type="datetimeFigureOut">
              <a:rPr lang="pt-BR" smtClean="0"/>
              <a:t>03/09/2018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CB918-A4FA-429E-BF09-D0E4FE50D7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43941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ransition spd="slow" advClick="0" advTm="30000">
    <p:split orient="vert"/>
  </p:transition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resg.com.br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ontato@ipresg.com.br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 de Texto 2">
            <a:extLst>
              <a:ext uri="{FF2B5EF4-FFF2-40B4-BE49-F238E27FC236}">
                <a16:creationId xmlns:a16="http://schemas.microsoft.com/office/drawing/2014/main" id="{CF73E70A-542C-4398-8538-C491814CF84C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1524000" y="1122363"/>
            <a:ext cx="9144000" cy="4027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pt-B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3200" b="1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IPRESG – Gestão 2017/2020</a:t>
            </a:r>
            <a:br>
              <a:rPr lang="pt-BR" sz="3200" b="1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32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pt-BR" sz="4400" b="1" dirty="0">
                <a:solidFill>
                  <a:srgbClr val="FFC000"/>
                </a:solidFill>
                <a:effectLst/>
                <a:latin typeface="Bernard MT Condensed" panose="02050806060905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Reunião Informativa</a:t>
            </a:r>
            <a:br>
              <a:rPr lang="pt-BR" sz="320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320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04/09/2018</a:t>
            </a:r>
            <a:br>
              <a:rPr lang="pt-BR" sz="240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40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32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pt-BR" sz="32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Comprometimento e Responsabilidade</a:t>
            </a:r>
          </a:p>
        </p:txBody>
      </p:sp>
    </p:spTree>
    <p:extLst>
      <p:ext uri="{BB962C8B-B14F-4D97-AF65-F5344CB8AC3E}">
        <p14:creationId xmlns:p14="http://schemas.microsoft.com/office/powerpoint/2010/main" val="3152973229"/>
      </p:ext>
    </p:extLst>
  </p:cSld>
  <p:clrMapOvr>
    <a:masterClrMapping/>
  </p:clrMapOvr>
  <p:transition spd="slow" advClick="0" advTm="27618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708301E-D3BF-463D-BEBB-DCE90DB95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057" y="340436"/>
            <a:ext cx="11645660" cy="625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98756"/>
      </p:ext>
    </p:extLst>
  </p:cSld>
  <p:clrMapOvr>
    <a:masterClrMapping/>
  </p:clrMapOvr>
  <p:transition spd="slow" advClick="0" advTm="30000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B9165819-E5CC-4561-B922-B16E68500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501" y="802257"/>
            <a:ext cx="10985786" cy="524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96060"/>
      </p:ext>
    </p:extLst>
  </p:cSld>
  <p:clrMapOvr>
    <a:masterClrMapping/>
  </p:clrMapOvr>
  <p:transition spd="slow" advClick="0" advTm="30000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18DD40-0DE1-4F9F-8499-E65EAA931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231" y="394283"/>
            <a:ext cx="10615569" cy="5782680"/>
          </a:xfrm>
        </p:spPr>
        <p:txBody>
          <a:bodyPr/>
          <a:lstStyle/>
          <a:p>
            <a:pPr algn="just"/>
            <a:r>
              <a:rPr lang="pt-BR" sz="2800" dirty="0"/>
              <a:t>No último Relatório do Conselho Fiscal, referente ao primeiro semestre de 2018, foi apontado falhas na contabilidade, como falta de Conciliação bancária, divergências de contas e atrasos do repasses das contribuições previdenciárias por parte do Poder Executivo. </a:t>
            </a:r>
          </a:p>
          <a:p>
            <a:pPr marL="0" indent="0" algn="just">
              <a:buNone/>
            </a:pPr>
            <a:endParaRPr lang="pt-BR" sz="2800" dirty="0"/>
          </a:p>
          <a:p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foi feito: </a:t>
            </a:r>
            <a:r>
              <a:rPr lang="pt-BR" dirty="0"/>
              <a:t>No dia 10/08, toda a equipe da contabilidade, administrativo e folha de pagamento, ficaram todo o expediente analisando os dados e ajustando os apontamentos feitos pelo CF. O Presidente do CF, Cons. </a:t>
            </a:r>
            <a:r>
              <a:rPr lang="pt-BR" dirty="0" err="1"/>
              <a:t>Gerszon</a:t>
            </a:r>
            <a:r>
              <a:rPr lang="pt-BR" dirty="0"/>
              <a:t>, foi convidado para nesta semana reunir-se com a equipe do IPRESG para ajustar os referidos apontamentos.</a:t>
            </a:r>
          </a:p>
        </p:txBody>
      </p:sp>
    </p:spTree>
    <p:extLst>
      <p:ext uri="{BB962C8B-B14F-4D97-AF65-F5344CB8AC3E}">
        <p14:creationId xmlns:p14="http://schemas.microsoft.com/office/powerpoint/2010/main" val="3197312407"/>
      </p:ext>
    </p:extLst>
  </p:cSld>
  <p:clrMapOvr>
    <a:masterClrMapping/>
  </p:clrMapOvr>
  <p:transition spd="slow" advClick="0" advTm="30000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B92E1-098A-4EAA-BC93-04BF2A4F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Quanto aos atrasos dos repasses. Providências adotadas: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8FC86F-8D19-44A5-9B0B-1DB610F48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83" y="2063377"/>
            <a:ext cx="9692251" cy="4574874"/>
          </a:xfrm>
        </p:spPr>
        <p:txBody>
          <a:bodyPr>
            <a:normAutofit/>
          </a:bodyPr>
          <a:lstStyle/>
          <a:p>
            <a:pPr algn="ctr"/>
            <a:r>
              <a:rPr lang="pt-BR" sz="2400" dirty="0"/>
              <a:t>Em um ano e quatro meses, em duas oportunidades o Prefeito esteve reunido com os Conselheiros: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E10D4BD-BBA5-40FF-8441-9739BB6E7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038" y="3174477"/>
            <a:ext cx="6627962" cy="317121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598B32B-B955-4197-A1EE-0EC16DD423C8}"/>
              </a:ext>
            </a:extLst>
          </p:cNvPr>
          <p:cNvSpPr txBox="1"/>
          <p:nvPr/>
        </p:nvSpPr>
        <p:spPr>
          <a:xfrm>
            <a:off x="8229600" y="6487064"/>
            <a:ext cx="387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Reunião em 28/04/2018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4D819B0-B975-42C1-BEA2-27471BF4D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5" y="3174477"/>
            <a:ext cx="5374886" cy="235267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8C6AD0D-70E0-4876-A1FD-91548005CF40}"/>
              </a:ext>
            </a:extLst>
          </p:cNvPr>
          <p:cNvSpPr txBox="1"/>
          <p:nvPr/>
        </p:nvSpPr>
        <p:spPr>
          <a:xfrm>
            <a:off x="1578634" y="5641675"/>
            <a:ext cx="333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Reunião em 18/06/2018</a:t>
            </a:r>
          </a:p>
        </p:txBody>
      </p:sp>
    </p:spTree>
    <p:extLst>
      <p:ext uri="{BB962C8B-B14F-4D97-AF65-F5344CB8AC3E}">
        <p14:creationId xmlns:p14="http://schemas.microsoft.com/office/powerpoint/2010/main" val="1454927069"/>
      </p:ext>
    </p:extLst>
  </p:cSld>
  <p:clrMapOvr>
    <a:masterClrMapping/>
  </p:clrMapOvr>
  <p:transition spd="slow" advClick="0" advTm="30000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6E865E-5C45-41CA-8168-C37EA015F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42" y="405442"/>
            <a:ext cx="9644411" cy="5842957"/>
          </a:xfrm>
        </p:spPr>
        <p:txBody>
          <a:bodyPr/>
          <a:lstStyle/>
          <a:p>
            <a:pPr algn="just"/>
            <a:r>
              <a:rPr lang="pt-BR" dirty="0"/>
              <a:t>Em 2018 foram expedidas </a:t>
            </a:r>
            <a:r>
              <a:rPr lang="pt-BR" u="sng" dirty="0"/>
              <a:t>05 NOTIFICAÇÕES EXTRAJUDICIAIS </a:t>
            </a:r>
            <a:r>
              <a:rPr lang="pt-BR" dirty="0"/>
              <a:t>ao prefeito, Alertando quanto aos atrasos. </a:t>
            </a:r>
          </a:p>
          <a:p>
            <a:pPr algn="just"/>
            <a:r>
              <a:rPr lang="pt-BR" dirty="0"/>
              <a:t>Foram bloqueados junto ao Banco do Brasil mais de R$ 4 milhões vinculados ao FPM</a:t>
            </a:r>
          </a:p>
          <a:p>
            <a:pPr algn="just"/>
            <a:r>
              <a:rPr lang="pt-BR" dirty="0"/>
              <a:t>Recebemos Ofício do Prefeito solicitando o não bloqueio, tendo em vista, que isto poderia ocasionar o atraso da folha de pagamento.</a:t>
            </a:r>
          </a:p>
          <a:p>
            <a:r>
              <a:rPr lang="pt-BR" dirty="0"/>
              <a:t>Nesta reunião foi solicitado, mais</a:t>
            </a:r>
          </a:p>
          <a:p>
            <a:pPr marL="0" indent="0">
              <a:buNone/>
            </a:pPr>
            <a:r>
              <a:rPr lang="pt-BR" dirty="0"/>
              <a:t>uma vez, que o Executivo  pedisse o </a:t>
            </a:r>
          </a:p>
          <a:p>
            <a:pPr marL="0" indent="0">
              <a:buNone/>
            </a:pPr>
            <a:r>
              <a:rPr lang="pt-BR" dirty="0"/>
              <a:t>parcelamento da dívida, sendo esta</a:t>
            </a:r>
          </a:p>
          <a:p>
            <a:pPr marL="0" indent="0" algn="just">
              <a:buNone/>
            </a:pPr>
            <a:r>
              <a:rPr lang="pt-BR" dirty="0"/>
              <a:t>a única forma de resolver os atrasos,</a:t>
            </a:r>
          </a:p>
          <a:p>
            <a:pPr marL="0" indent="0">
              <a:buNone/>
            </a:pPr>
            <a:r>
              <a:rPr lang="pt-BR" dirty="0"/>
              <a:t>que está em mais de R$ 9milhões.</a:t>
            </a:r>
          </a:p>
          <a:p>
            <a:pPr marL="0" indent="0">
              <a:buNone/>
            </a:pPr>
            <a:r>
              <a:rPr lang="pt-BR" dirty="0"/>
              <a:t>Ficou acertado que até o dia 31/08,</a:t>
            </a:r>
          </a:p>
          <a:p>
            <a:pPr marL="0" indent="0">
              <a:buNone/>
            </a:pPr>
            <a:r>
              <a:rPr lang="pt-BR" dirty="0"/>
              <a:t>haveria o pedido.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611DD1A-C1C1-4AE2-8AD3-BF53AEA08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47" y="2710471"/>
            <a:ext cx="6142007" cy="255164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088CCE9-4957-4BAF-BB09-5FB7C2A33CC4}"/>
              </a:ext>
            </a:extLst>
          </p:cNvPr>
          <p:cNvSpPr txBox="1"/>
          <p:nvPr/>
        </p:nvSpPr>
        <p:spPr>
          <a:xfrm>
            <a:off x="6788989" y="5375694"/>
            <a:ext cx="4235570" cy="37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Reunião em 02/08/2018</a:t>
            </a:r>
          </a:p>
        </p:txBody>
      </p:sp>
    </p:spTree>
    <p:extLst>
      <p:ext uri="{BB962C8B-B14F-4D97-AF65-F5344CB8AC3E}">
        <p14:creationId xmlns:p14="http://schemas.microsoft.com/office/powerpoint/2010/main" val="3147880784"/>
      </p:ext>
    </p:extLst>
  </p:cSld>
  <p:clrMapOvr>
    <a:masterClrMapping/>
  </p:clrMapOvr>
  <p:transition spd="slow" advClick="0" advTm="30000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72939E-DFA3-4C3B-9868-5F32B732F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Eleição para os Conselheiros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8D8FF26-C197-476A-AE44-8FF0B962F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20" y="2009953"/>
            <a:ext cx="5973691" cy="3393057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C2D5CDC-87CB-44C4-B132-462970B99F71}"/>
              </a:ext>
            </a:extLst>
          </p:cNvPr>
          <p:cNvSpPr txBox="1"/>
          <p:nvPr/>
        </p:nvSpPr>
        <p:spPr>
          <a:xfrm>
            <a:off x="646111" y="1578632"/>
            <a:ext cx="38991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No dia 15 de agosto os servidores públicos municipais tiveram a oportunidade de eleger seus representantes junto aos Conselhos de Administração e Fiscal, no total 401 servidores votaram.</a:t>
            </a:r>
          </a:p>
        </p:txBody>
      </p:sp>
    </p:spTree>
    <p:extLst>
      <p:ext uri="{BB962C8B-B14F-4D97-AF65-F5344CB8AC3E}">
        <p14:creationId xmlns:p14="http://schemas.microsoft.com/office/powerpoint/2010/main" val="3128768585"/>
      </p:ext>
    </p:extLst>
  </p:cSld>
  <p:clrMapOvr>
    <a:masterClrMapping/>
  </p:clrMapOvr>
  <p:transition spd="slow" advClick="0" advTm="30000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AACFA0-BB4D-49F1-8FF5-AEBBB7103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172" y="369116"/>
            <a:ext cx="10875628" cy="62749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Sede do IPRESG</a:t>
            </a:r>
          </a:p>
          <a:p>
            <a:pPr marL="0" indent="0">
              <a:buNone/>
            </a:pPr>
            <a:endParaRPr lang="pt-BR" sz="3000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77E856A-D047-4DEC-9E99-B8348EA8C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08" y="2083239"/>
            <a:ext cx="5049829" cy="284671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755DDBE-77C8-480E-9BF8-87431EF55E18}"/>
              </a:ext>
            </a:extLst>
          </p:cNvPr>
          <p:cNvSpPr txBox="1"/>
          <p:nvPr/>
        </p:nvSpPr>
        <p:spPr>
          <a:xfrm>
            <a:off x="478172" y="5080958"/>
            <a:ext cx="5180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Este imóvel foi adquirido pelo IPRESG em 2008.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36A3AC6-16C7-4D97-B2AB-7D0946732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834" y="2083239"/>
            <a:ext cx="6082748" cy="284671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FDC8B7E-295E-4AD9-BA26-22F5EED5CA1F}"/>
              </a:ext>
            </a:extLst>
          </p:cNvPr>
          <p:cNvSpPr txBox="1"/>
          <p:nvPr/>
        </p:nvSpPr>
        <p:spPr>
          <a:xfrm>
            <a:off x="6021238" y="5167223"/>
            <a:ext cx="5831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Contratamos uma empresa para fazer a demolição do imóvel para o começo da obra. </a:t>
            </a:r>
          </a:p>
        </p:txBody>
      </p:sp>
    </p:spTree>
    <p:extLst>
      <p:ext uri="{BB962C8B-B14F-4D97-AF65-F5344CB8AC3E}">
        <p14:creationId xmlns:p14="http://schemas.microsoft.com/office/powerpoint/2010/main" val="4143608591"/>
      </p:ext>
    </p:extLst>
  </p:cSld>
  <p:clrMapOvr>
    <a:masterClrMapping/>
  </p:clrMapOvr>
  <p:transition spd="slow" advClick="0" advTm="30000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E1F6DA5-D165-47C9-981D-E535D9AF4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" y="138723"/>
            <a:ext cx="11402568" cy="6508965"/>
          </a:xfrm>
        </p:spPr>
      </p:pic>
    </p:spTree>
    <p:extLst>
      <p:ext uri="{BB962C8B-B14F-4D97-AF65-F5344CB8AC3E}">
        <p14:creationId xmlns:p14="http://schemas.microsoft.com/office/powerpoint/2010/main" val="653928533"/>
      </p:ext>
    </p:extLst>
  </p:cSld>
  <p:clrMapOvr>
    <a:masterClrMapping/>
  </p:clrMapOvr>
  <p:transition spd="slow" advClick="0" advTm="30000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BA98DB-E197-4DDE-8EEB-FDAA9C8D5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44" y="483080"/>
            <a:ext cx="10817524" cy="5765320"/>
          </a:xfrm>
        </p:spPr>
        <p:txBody>
          <a:bodyPr/>
          <a:lstStyle/>
          <a:p>
            <a:r>
              <a:rPr lang="pt-BR" sz="3200" dirty="0"/>
              <a:t>Já estamos elaborando o Edital, com o apoio da Secretaria da Fazenda, equipe de Licitações, para a contratação da Empresa que irá realizar a obra. </a:t>
            </a:r>
          </a:p>
          <a:p>
            <a:pPr marL="0" indent="0">
              <a:buNone/>
            </a:pPr>
            <a:endParaRPr lang="pt-BR" sz="3200" dirty="0"/>
          </a:p>
          <a:p>
            <a:r>
              <a:rPr lang="pt-BR" sz="3200" dirty="0"/>
              <a:t>Nossa meta é até o final do ano estar com a obra em andamento.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9235477"/>
      </p:ext>
    </p:extLst>
  </p:cSld>
  <p:clrMapOvr>
    <a:masterClrMapping/>
  </p:clrMapOvr>
  <p:transition spd="slow" advClick="0" advTm="30000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61E073-676E-45EC-A740-464D6A81B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390" y="681488"/>
            <a:ext cx="9204464" cy="1604512"/>
          </a:xfrm>
        </p:spPr>
        <p:txBody>
          <a:bodyPr>
            <a:normAutofit/>
          </a:bodyPr>
          <a:lstStyle/>
          <a:p>
            <a:pPr algn="ctr"/>
            <a:r>
              <a:rPr lang="pt-BR" sz="2800" dirty="0"/>
              <a:t>Reformulamos e modernizamos o site do Ipresg. Ainda não está como gostaríamos.</a:t>
            </a:r>
          </a:p>
          <a:p>
            <a:pPr algn="ctr"/>
            <a:endParaRPr lang="pt-BR" sz="2800" dirty="0"/>
          </a:p>
          <a:p>
            <a:pPr algn="ctr"/>
            <a:endParaRPr lang="pt-BR" sz="2800" dirty="0"/>
          </a:p>
        </p:txBody>
      </p:sp>
      <p:pic>
        <p:nvPicPr>
          <p:cNvPr id="2052" name="Picture 4" descr="Resultado de imagem para imagem podemos melhorar">
            <a:extLst>
              <a:ext uri="{FF2B5EF4-FFF2-40B4-BE49-F238E27FC236}">
                <a16:creationId xmlns:a16="http://schemas.microsoft.com/office/drawing/2014/main" id="{277BA6BE-A48E-4D7D-BF62-C0B33CC70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86" y="2383317"/>
            <a:ext cx="3665238" cy="27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855819"/>
      </p:ext>
    </p:extLst>
  </p:cSld>
  <p:clrMapOvr>
    <a:masterClrMapping/>
  </p:clrMapOvr>
  <p:transition spd="slow" advClick="0" advTm="30000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033274-5500-4AE1-8069-AC90AF57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385"/>
            <a:ext cx="9404723" cy="1792863"/>
          </a:xfrm>
        </p:spPr>
        <p:txBody>
          <a:bodyPr/>
          <a:lstStyle/>
          <a:p>
            <a:pPr algn="ctr"/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EQUIPE DO IPRESG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8F0442-44C6-4D5F-A68A-17529B97D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38" y="1138687"/>
            <a:ext cx="12007970" cy="5408762"/>
          </a:xfrm>
        </p:spPr>
        <p:txBody>
          <a:bodyPr>
            <a:normAutofit fontScale="92500"/>
          </a:bodyPr>
          <a:lstStyle/>
          <a:p>
            <a:r>
              <a:rPr lang="pt-BR" sz="2400" dirty="0"/>
              <a:t>Fabiana Pohlmann Machado – Diretora Presidente</a:t>
            </a:r>
          </a:p>
          <a:p>
            <a:r>
              <a:rPr lang="pt-BR" sz="2400" dirty="0"/>
              <a:t>Antônio Carlos de Lima Divério – Diretor de Previdência</a:t>
            </a:r>
          </a:p>
          <a:p>
            <a:r>
              <a:rPr lang="pt-BR" sz="2400" dirty="0"/>
              <a:t>Luciana Rodrigues Souto – Diretora Administrativa Financeira</a:t>
            </a:r>
          </a:p>
          <a:p>
            <a:r>
              <a:rPr lang="pt-BR" sz="2400" dirty="0"/>
              <a:t>Claudia Regina Neves Barbosa – Coordenadora (responsável pelas aposentadorias)</a:t>
            </a:r>
          </a:p>
          <a:p>
            <a:r>
              <a:rPr lang="pt-BR" sz="2400" dirty="0"/>
              <a:t>Graciele de Miranda Pouzada – Assessora (responsável pela Folha de Pagamento)</a:t>
            </a:r>
          </a:p>
          <a:p>
            <a:r>
              <a:rPr lang="pt-BR" sz="2400" dirty="0"/>
              <a:t>Geseolaine Munhoz Rieffel – Assessora (responsável pela Contabilidade)</a:t>
            </a:r>
          </a:p>
          <a:p>
            <a:r>
              <a:rPr lang="pt-BR" sz="2400" dirty="0"/>
              <a:t>Jenifer S. de Bittencourt Rodrigues – Estagiária (apoio na Contabilidade)</a:t>
            </a:r>
          </a:p>
          <a:p>
            <a:r>
              <a:rPr lang="pt-BR" sz="2400" dirty="0"/>
              <a:t>Larissa Biscaglia Cirolini – Estagiária (recepção e apoio nas aposentadorias)</a:t>
            </a:r>
          </a:p>
          <a:p>
            <a:endParaRPr lang="pt-BR" dirty="0"/>
          </a:p>
          <a:p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Horário de atendimento ao públicos das 8h às 14h</a:t>
            </a:r>
          </a:p>
          <a:p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Expediente até as 17h (contabilidade e administrativo) </a:t>
            </a:r>
          </a:p>
        </p:txBody>
      </p:sp>
    </p:spTree>
    <p:extLst>
      <p:ext uri="{BB962C8B-B14F-4D97-AF65-F5344CB8AC3E}">
        <p14:creationId xmlns:p14="http://schemas.microsoft.com/office/powerpoint/2010/main" val="429789302"/>
      </p:ext>
    </p:extLst>
  </p:cSld>
  <p:clrMapOvr>
    <a:masterClrMapping/>
  </p:clrMapOvr>
  <p:transition spd="slow" advClick="0" advTm="30000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9A719E-638B-4F7E-8968-6584C8889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4F41CFEB-D7C4-4E8A-8D5A-B0C084AFF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58136" cy="689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37811"/>
      </p:ext>
    </p:extLst>
  </p:cSld>
  <p:clrMapOvr>
    <a:masterClrMapping/>
  </p:clrMapOvr>
  <p:transition spd="slow" advClick="0" advTm="30000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F2A7F3-ED10-4167-BC86-EEBE7BA76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FF0C99C-6195-4C6A-B37D-29991AD1D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517" y="0"/>
            <a:ext cx="12199517" cy="818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37463"/>
      </p:ext>
    </p:extLst>
  </p:cSld>
  <p:clrMapOvr>
    <a:masterClrMapping/>
  </p:clrMapOvr>
  <p:transition spd="slow" advClick="0" advTm="30000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16D4D4-16DD-47A0-96E2-FC9E2A223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Concurso Público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DE75281-6167-4BD9-9118-0E2914521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85" y="1440612"/>
            <a:ext cx="11179833" cy="4807788"/>
          </a:xfrm>
        </p:spPr>
        <p:txBody>
          <a:bodyPr>
            <a:noAutofit/>
          </a:bodyPr>
          <a:lstStyle/>
          <a:p>
            <a:r>
              <a:rPr lang="pt-BR" sz="3200" dirty="0"/>
              <a:t>Contrato com a Empresa Legalle – </a:t>
            </a:r>
            <a:r>
              <a:rPr lang="pt-BR" sz="3200" u="sng" dirty="0"/>
              <a:t>R$ 7.300,00</a:t>
            </a:r>
          </a:p>
          <a:p>
            <a:r>
              <a:rPr lang="pt-BR" sz="3200" dirty="0"/>
              <a:t>Entrada de valor referente as inscrições: </a:t>
            </a:r>
            <a:r>
              <a:rPr lang="pt-BR" sz="3200" u="sng" dirty="0"/>
              <a:t>R$ 13.440,00</a:t>
            </a:r>
          </a:p>
          <a:p>
            <a:r>
              <a:rPr lang="pt-BR" sz="3200" dirty="0"/>
              <a:t>Número de inscritos:</a:t>
            </a:r>
          </a:p>
          <a:p>
            <a:pPr lvl="2"/>
            <a:r>
              <a:rPr lang="pt-BR" sz="3200" dirty="0"/>
              <a:t>Agente Previdenciário: 204</a:t>
            </a:r>
          </a:p>
          <a:p>
            <a:pPr lvl="2"/>
            <a:r>
              <a:rPr lang="pt-BR" sz="3200" dirty="0"/>
              <a:t>Contador: 12</a:t>
            </a:r>
          </a:p>
          <a:p>
            <a:pPr lvl="2"/>
            <a:r>
              <a:rPr lang="pt-BR" sz="3200" dirty="0"/>
              <a:t>Prova dia 30/09/2018</a:t>
            </a:r>
          </a:p>
        </p:txBody>
      </p:sp>
    </p:spTree>
    <p:extLst>
      <p:ext uri="{BB962C8B-B14F-4D97-AF65-F5344CB8AC3E}">
        <p14:creationId xmlns:p14="http://schemas.microsoft.com/office/powerpoint/2010/main" val="1254311826"/>
      </p:ext>
    </p:extLst>
  </p:cSld>
  <p:clrMapOvr>
    <a:masterClrMapping/>
  </p:clrMapOvr>
  <p:transition spd="slow" advClick="0" advTm="30000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AAE05EA-E577-49A8-8D4B-14C47AFE7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102" y="81951"/>
            <a:ext cx="5503652" cy="6694098"/>
          </a:xfr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2D626CE-052C-4B13-90FC-81C9D0159CBA}"/>
              </a:ext>
            </a:extLst>
          </p:cNvPr>
          <p:cNvSpPr txBox="1"/>
          <p:nvPr/>
        </p:nvSpPr>
        <p:spPr>
          <a:xfrm>
            <a:off x="405442" y="1690777"/>
            <a:ext cx="2398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PORTARIA Nº 073/18, DE 18/04/2018.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169A1F5-E898-4794-980F-75061C31E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271" y="1893498"/>
            <a:ext cx="3381556" cy="217817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6882591-29AA-4737-B61F-8163ECC0EB66}"/>
              </a:ext>
            </a:extLst>
          </p:cNvPr>
          <p:cNvSpPr txBox="1"/>
          <p:nvPr/>
        </p:nvSpPr>
        <p:spPr>
          <a:xfrm>
            <a:off x="8798943" y="4287328"/>
            <a:ext cx="3226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Primeiro Ipresg Itinerante foi no Palácio Plácido de Castro</a:t>
            </a:r>
          </a:p>
        </p:txBody>
      </p:sp>
    </p:spTree>
    <p:extLst>
      <p:ext uri="{BB962C8B-B14F-4D97-AF65-F5344CB8AC3E}">
        <p14:creationId xmlns:p14="http://schemas.microsoft.com/office/powerpoint/2010/main" val="1730266766"/>
      </p:ext>
    </p:extLst>
  </p:cSld>
  <p:clrMapOvr>
    <a:masterClrMapping/>
  </p:clrMapOvr>
  <p:transition spd="slow" advClick="0" advTm="30000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90160-002A-4193-A959-7E9496152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PRÓ-GESTÃO</a:t>
            </a:r>
            <a:br>
              <a:rPr 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UM PROGRAMA DE CERTIFICAÇÃO, QUE VISA O RECONHECIMENTO DAS BOAS PRÁTICAS DE GESTÃO ADOTADAS PELOS RPPS. A AVALIAÇÃO SERÁ EFETUADA POR ENTIDADE CERTIFICADORA EXTERNA CREDENCIADA.</a:t>
            </a:r>
            <a:br>
              <a:rPr lang="pt-BR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programa visa incentivar os RPPS a adotarem melhores práticas de gestão e a busca do reconhecimento da excelência no serviço público.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2E2658-D58A-4591-BC65-ACF774E70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2518914"/>
            <a:ext cx="10714878" cy="3729486"/>
          </a:xfrm>
        </p:spPr>
        <p:txBody>
          <a:bodyPr>
            <a:normAutofit fontScale="92500" lnSpcReduction="10000"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Cada uma das ações possui quatro níveis de aderência, que representam os diferentes graus de complexidade que poderão ser atingidos, desde o Nível I, mais simples, até o Nível IV, mais complexo. </a:t>
            </a:r>
            <a:r>
              <a:rPr lang="pt-BR" b="1" dirty="0"/>
              <a:t>Estamos adotando os procedimentos para buscar o nível I até março de 2019.</a:t>
            </a:r>
          </a:p>
        </p:txBody>
      </p:sp>
    </p:spTree>
    <p:extLst>
      <p:ext uri="{BB962C8B-B14F-4D97-AF65-F5344CB8AC3E}">
        <p14:creationId xmlns:p14="http://schemas.microsoft.com/office/powerpoint/2010/main" val="2675965897"/>
      </p:ext>
    </p:extLst>
  </p:cSld>
  <p:clrMapOvr>
    <a:masterClrMapping/>
  </p:clrMapOvr>
  <p:transition spd="slow" advClick="0" advTm="30000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1D06F-2E66-4752-96A4-A4366312E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PORTARIA Nº 150/2018, DE 28 DE AGOSTO DE 2018.</a:t>
            </a:r>
            <a:br>
              <a:rPr lang="pt-BR" dirty="0"/>
            </a:br>
            <a:r>
              <a:rPr lang="pt-BR" b="1" dirty="0"/>
              <a:t> </a:t>
            </a:r>
            <a:br>
              <a:rPr lang="pt-BR" dirty="0"/>
            </a:br>
            <a:br>
              <a:rPr lang="pt-BR" dirty="0"/>
            </a:br>
            <a:endParaRPr lang="pt-BR" b="1" dirty="0">
              <a:solidFill>
                <a:schemeClr val="accent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09F7998-78F6-4241-A5BB-5232D9B07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020" y="1578792"/>
            <a:ext cx="11669086" cy="4915949"/>
          </a:xfrm>
        </p:spPr>
        <p:txBody>
          <a:bodyPr>
            <a:normAutofit/>
          </a:bodyPr>
          <a:lstStyle/>
          <a:p>
            <a:endParaRPr lang="pt-BR" sz="2800" dirty="0"/>
          </a:p>
          <a:p>
            <a:endParaRPr lang="pt-BR" dirty="0"/>
          </a:p>
        </p:txBody>
      </p:sp>
      <p:pic>
        <p:nvPicPr>
          <p:cNvPr id="1026" name="Picture 2" descr="Resultado de imagem para imagem de cÃ³digo de Ã©tica">
            <a:extLst>
              <a:ext uri="{FF2B5EF4-FFF2-40B4-BE49-F238E27FC236}">
                <a16:creationId xmlns:a16="http://schemas.microsoft.com/office/drawing/2014/main" id="{C43C286E-3D25-47D4-801A-1675651D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02" y="2536885"/>
            <a:ext cx="68580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535847"/>
      </p:ext>
    </p:extLst>
  </p:cSld>
  <p:clrMapOvr>
    <a:masterClrMapping/>
  </p:clrMapOvr>
  <p:transition spd="slow" advClick="0" advTm="30000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imagem de cÃ³digo de Ã©tica">
            <a:extLst>
              <a:ext uri="{FF2B5EF4-FFF2-40B4-BE49-F238E27FC236}">
                <a16:creationId xmlns:a16="http://schemas.microsoft.com/office/drawing/2014/main" id="{A84C598C-5ED1-4711-B000-B1B3232254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853" y="179500"/>
            <a:ext cx="9014604" cy="62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01759"/>
      </p:ext>
    </p:extLst>
  </p:cSld>
  <p:clrMapOvr>
    <a:masterClrMapping/>
  </p:clrMapOvr>
  <p:transition spd="slow" advClick="0" advTm="30000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1F8F5-AF69-4B6B-911E-98995E0D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54" y="155276"/>
            <a:ext cx="9404723" cy="1400530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FFFF00"/>
                </a:solidFill>
              </a:rPr>
              <a:t>MANUALIZAÇÃO DAS ROTINAS ADMINISTRATIVAS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794293-59C3-4DEB-BADC-47B237ACE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034" y="1759789"/>
            <a:ext cx="11895826" cy="494293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t-BR" sz="3200" dirty="0"/>
              <a:t>A necessidade de melhorias em processos administrativos no Ipresg tem sido impulsionada por concepções norteadoras da gestão pública, pautadas na qualidade, inovação e eficiência dos serviços. Assim, estamos criando Manual para:</a:t>
            </a:r>
          </a:p>
          <a:p>
            <a:pPr marL="0" indent="0">
              <a:buNone/>
            </a:pPr>
            <a:endParaRPr lang="pt-BR" dirty="0"/>
          </a:p>
          <a:p>
            <a:pPr>
              <a:buFont typeface="Wingdings" panose="05000000000000000000" pitchFamily="2" charset="2"/>
              <a:buChar char="v"/>
            </a:pPr>
            <a:r>
              <a:rPr lang="pt-BR" sz="3200" dirty="0"/>
              <a:t>Setor da Contabilidade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sz="3200" dirty="0"/>
              <a:t>Setor Administrativo/Financeiro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sz="3200" dirty="0"/>
              <a:t>Setor das Aposentadorias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sz="3200" dirty="0"/>
              <a:t>Folha de Pagamento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4038935"/>
      </p:ext>
    </p:extLst>
  </p:cSld>
  <p:clrMapOvr>
    <a:masterClrMapping/>
  </p:clrMapOvr>
  <p:transition spd="slow" advClick="0" advTm="30000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ABB9A2A-3154-4ED7-8E5A-AE56A49F3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50425"/>
      </p:ext>
    </p:extLst>
  </p:cSld>
  <p:clrMapOvr>
    <a:masterClrMapping/>
  </p:clrMapOvr>
  <p:transition spd="slow" advClick="0" advTm="30000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AE2D2B-353D-47C1-BE9F-DCE415F2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"/>
            <a:ext cx="11464506" cy="6625087"/>
          </a:xfrm>
        </p:spPr>
        <p:txBody>
          <a:bodyPr/>
          <a:lstStyle/>
          <a:p>
            <a:pPr marL="0" indent="0" algn="ctr">
              <a:buNone/>
            </a:pP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PLANEJAMENTO ESTRATÉGICO EXERCÍCIO 2019</a:t>
            </a:r>
          </a:p>
          <a:p>
            <a:pPr marL="0" indent="0" algn="ctr"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2400" dirty="0"/>
              <a:t>Em conjunto com os Conselhos de Administração e Fiscal, iremos criar até 31/12/2018, o Planejamento Estratégico para 2019, documento que irá expressa ações definidas estrategicamente nos diversos segmentos que compõem o IPRESG, a serem implementadas a curto, médio e longo prazo.</a:t>
            </a:r>
          </a:p>
          <a:p>
            <a:pPr marL="0" indent="0" algn="ctr">
              <a:buNone/>
            </a:pPr>
            <a:r>
              <a:rPr lang="pt-BR" sz="2400" dirty="0"/>
              <a:t>Exemplos de ações:</a:t>
            </a:r>
          </a:p>
          <a:p>
            <a:pPr algn="ctr"/>
            <a:r>
              <a:rPr lang="pt-BR" sz="2400" dirty="0"/>
              <a:t>Atendimento humanizado </a:t>
            </a:r>
          </a:p>
          <a:p>
            <a:pPr algn="ctr"/>
            <a:r>
              <a:rPr lang="pt-BR" sz="2400" dirty="0"/>
              <a:t>Readaptação funcional</a:t>
            </a:r>
          </a:p>
          <a:p>
            <a:pPr algn="ctr"/>
            <a:r>
              <a:rPr lang="pt-BR" sz="2400" dirty="0"/>
              <a:t>Recadastramento de segurados ativos</a:t>
            </a:r>
          </a:p>
          <a:p>
            <a:pPr algn="ctr"/>
            <a:r>
              <a:rPr lang="pt-BR" sz="2400" dirty="0"/>
              <a:t>Realizar eventos com seus aposentados e pensionistas</a:t>
            </a:r>
          </a:p>
          <a:p>
            <a:pPr algn="ctr"/>
            <a:r>
              <a:rPr lang="pt-BR" sz="2400" dirty="0"/>
              <a:t>Criar o Programa de Preparação para Aposentadoria – PPA</a:t>
            </a:r>
          </a:p>
          <a:p>
            <a:pPr algn="ctr"/>
            <a:r>
              <a:rPr lang="pt-BR" sz="2400" dirty="0"/>
              <a:t>Formação previdenciária para servidores ativos</a:t>
            </a:r>
          </a:p>
          <a:p>
            <a:pPr algn="ctr"/>
            <a:r>
              <a:rPr lang="pt-BR" sz="2400" dirty="0"/>
              <a:t>Capacitação dos servidores do Instituto e dos Conselheiros</a:t>
            </a:r>
          </a:p>
        </p:txBody>
      </p:sp>
    </p:spTree>
    <p:extLst>
      <p:ext uri="{BB962C8B-B14F-4D97-AF65-F5344CB8AC3E}">
        <p14:creationId xmlns:p14="http://schemas.microsoft.com/office/powerpoint/2010/main" val="1387040531"/>
      </p:ext>
    </p:extLst>
  </p:cSld>
  <p:clrMapOvr>
    <a:masterClrMapping/>
  </p:clrMapOvr>
  <p:transition spd="slow" advClick="0" advTm="30000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A76BF5-FE94-40BF-AA29-8D1D47DA1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06" y="864067"/>
            <a:ext cx="9991288" cy="5359166"/>
          </a:xfrm>
        </p:spPr>
        <p:txBody>
          <a:bodyPr/>
          <a:lstStyle/>
          <a:p>
            <a:r>
              <a:rPr lang="pt-BR" sz="2400" dirty="0"/>
              <a:t>Em 2018 foram aposentados 25 Servidores.</a:t>
            </a:r>
          </a:p>
          <a:p>
            <a:endParaRPr lang="pt-BR" sz="2400" dirty="0"/>
          </a:p>
          <a:p>
            <a:r>
              <a:rPr lang="pt-BR" sz="2400" dirty="0"/>
              <a:t>Depois de entregue todos os documentos, nenhum processo leva mais que 30 dias para tramitar junto ao IPRESG, Prefeitura e Tribunal de Contas.</a:t>
            </a:r>
          </a:p>
          <a:p>
            <a:pPr marL="0" indent="0">
              <a:buNone/>
            </a:pPr>
            <a:endParaRPr lang="pt-BR" sz="2400" dirty="0"/>
          </a:p>
          <a:p>
            <a:r>
              <a:rPr lang="pt-BR" sz="2400" dirty="0"/>
              <a:t>Criamos a Cartilha de Orientação para Aposentadoria, será distribuída a todas as pessoas que ingressam com o processo de aposentadoria.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5802342"/>
      </p:ext>
    </p:extLst>
  </p:cSld>
  <p:clrMapOvr>
    <a:masterClrMapping/>
  </p:clrMapOvr>
  <p:transition spd="slow" advClick="0" advTm="30000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imagem de whatsapp">
            <a:extLst>
              <a:ext uri="{FF2B5EF4-FFF2-40B4-BE49-F238E27FC236}">
                <a16:creationId xmlns:a16="http://schemas.microsoft.com/office/drawing/2014/main" id="{B692232F-CCD5-406D-97CF-2AE86D6751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439" y="1311215"/>
            <a:ext cx="7620000" cy="465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812967"/>
      </p:ext>
    </p:extLst>
  </p:cSld>
  <p:clrMapOvr>
    <a:masterClrMapping/>
  </p:clrMapOvr>
  <p:transition spd="slow" advClick="0" advTm="30000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hlinkClick r:id="" action="ppaction://ole?verb=0"/>
            <a:extLst>
              <a:ext uri="{FF2B5EF4-FFF2-40B4-BE49-F238E27FC236}">
                <a16:creationId xmlns:a16="http://schemas.microsoft.com/office/drawing/2014/main" id="{624B4B16-350A-44EF-8ECC-DDC4F4780B74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84672" y="181155"/>
          <a:ext cx="11628407" cy="647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Presentation" r:id="rId3" imgW="5159520" imgH="3571920" progId="PowerPoint.Show.12">
                  <p:embed/>
                </p:oleObj>
              </mc:Choice>
              <mc:Fallback>
                <p:oleObj name="Presentation" r:id="rId3" imgW="5159520" imgH="3571920" progId="PowerPoint.Show.12">
                  <p:embed/>
                  <p:pic>
                    <p:nvPicPr>
                      <p:cNvPr id="4" name="Espaço Reservado para Conteúdo 3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624B4B16-350A-44EF-8ECC-DDC4F4780B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4672" y="181155"/>
                        <a:ext cx="11628407" cy="647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6302416"/>
      </p:ext>
    </p:extLst>
  </p:cSld>
  <p:clrMapOvr>
    <a:masterClrMapping/>
  </p:clrMapOvr>
  <p:transition spd="slow" advClick="0" advTm="30000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853E8B-1A97-42E4-A317-C2E9EE496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490591" cy="1400530"/>
          </a:xfrm>
        </p:spPr>
        <p:txBody>
          <a:bodyPr/>
          <a:lstStyle/>
          <a:p>
            <a:r>
              <a:rPr lang="pt-BR" dirty="0"/>
              <a:t>II Seminário de Gestão de RPPS</a:t>
            </a:r>
            <a:br>
              <a:rPr lang="pt-BR" dirty="0"/>
            </a:br>
            <a:r>
              <a:rPr lang="pt-BR" dirty="0"/>
              <a:t>Dia 30/10/2018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5D73308-F9B2-4F17-9067-5C312B031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4060">
            <a:off x="484660" y="2933826"/>
            <a:ext cx="3879879" cy="2909909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A30502F-B1C5-41AA-81DC-8468C22A7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6080">
            <a:off x="7488233" y="1140228"/>
            <a:ext cx="4052200" cy="227936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6E8D3A4-FC32-4660-9232-E66BE3CE0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206" y="4316719"/>
            <a:ext cx="3194649" cy="179699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0B70DC8-7827-4FC0-A570-A7CAF0AD4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932" y="2879159"/>
            <a:ext cx="216091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30748"/>
      </p:ext>
    </p:extLst>
  </p:cSld>
  <p:clrMapOvr>
    <a:masterClrMapping/>
  </p:clrMapOvr>
  <p:transition spd="slow" advClick="0" advTm="30000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CEA066-9404-449B-819D-3CB251AA8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52" y="301752"/>
            <a:ext cx="11091672" cy="5946647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Convidamos os novos Conselheiros para receberem as Portarias de Nomeação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D9D584A-A70D-4BCB-BB3A-918E2FACA8C1}"/>
              </a:ext>
            </a:extLst>
          </p:cNvPr>
          <p:cNvSpPr txBox="1"/>
          <p:nvPr/>
        </p:nvSpPr>
        <p:spPr>
          <a:xfrm>
            <a:off x="630936" y="1051560"/>
            <a:ext cx="51114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Conselho de Administração</a:t>
            </a:r>
          </a:p>
          <a:p>
            <a:r>
              <a:rPr lang="pt-BR" b="1" u="sng" dirty="0"/>
              <a:t>Titulares:</a:t>
            </a:r>
            <a:endParaRPr lang="pt-BR" dirty="0"/>
          </a:p>
          <a:p>
            <a:r>
              <a:rPr lang="pt-BR" b="1" dirty="0"/>
              <a:t># Taís Cavalheiro – </a:t>
            </a:r>
            <a:r>
              <a:rPr lang="pt-BR" sz="1600" b="1" dirty="0"/>
              <a:t>Presidente</a:t>
            </a:r>
            <a:r>
              <a:rPr lang="pt-BR" b="1" dirty="0"/>
              <a:t> </a:t>
            </a:r>
            <a:endParaRPr lang="pt-BR" dirty="0"/>
          </a:p>
          <a:p>
            <a:r>
              <a:rPr lang="pt-BR" b="1" dirty="0"/>
              <a:t># Mirian A. da Silveira</a:t>
            </a:r>
            <a:r>
              <a:rPr lang="pt-BR" dirty="0"/>
              <a:t> – </a:t>
            </a:r>
            <a:r>
              <a:rPr lang="pt-BR" sz="1600" b="1" dirty="0"/>
              <a:t>Suplente</a:t>
            </a:r>
            <a:r>
              <a:rPr lang="pt-BR" sz="1600" dirty="0"/>
              <a:t> </a:t>
            </a:r>
            <a:r>
              <a:rPr lang="pt-BR" sz="1600" b="1" dirty="0"/>
              <a:t>do</a:t>
            </a:r>
            <a:r>
              <a:rPr lang="pt-BR" sz="1600" dirty="0"/>
              <a:t> </a:t>
            </a:r>
            <a:r>
              <a:rPr lang="pt-BR" sz="1600" b="1" dirty="0"/>
              <a:t>Presidente </a:t>
            </a:r>
            <a:endParaRPr lang="pt-BR" dirty="0"/>
          </a:p>
          <a:p>
            <a:r>
              <a:rPr lang="pt-BR" b="1" dirty="0"/>
              <a:t># Tais dos Santos Bernardes </a:t>
            </a:r>
            <a:endParaRPr lang="pt-BR" dirty="0"/>
          </a:p>
          <a:p>
            <a:pPr lvl="0"/>
            <a:r>
              <a:rPr lang="pt-BR" b="1" dirty="0"/>
              <a:t>Esmeralda Santos da Silva </a:t>
            </a:r>
            <a:endParaRPr lang="pt-BR" dirty="0"/>
          </a:p>
          <a:p>
            <a:pPr lvl="0"/>
            <a:r>
              <a:rPr lang="pt-BR" b="1" dirty="0"/>
              <a:t>João Manoel Santana de Quadros </a:t>
            </a:r>
            <a:endParaRPr lang="pt-BR" dirty="0"/>
          </a:p>
          <a:p>
            <a:r>
              <a:rPr lang="pt-BR" b="1" dirty="0"/>
              <a:t> </a:t>
            </a:r>
            <a:endParaRPr lang="pt-BR" dirty="0"/>
          </a:p>
          <a:p>
            <a:r>
              <a:rPr lang="pt-BR" b="1" u="sng" dirty="0">
                <a:solidFill>
                  <a:srgbClr val="FFFF00"/>
                </a:solidFill>
              </a:rPr>
              <a:t>Suplentes do Cons. de Administração:</a:t>
            </a:r>
            <a:endParaRPr lang="pt-BR" dirty="0">
              <a:solidFill>
                <a:srgbClr val="FFFF00"/>
              </a:solidFill>
            </a:endParaRPr>
          </a:p>
          <a:p>
            <a:r>
              <a:rPr lang="pt-BR" dirty="0"/>
              <a:t>1º Maicon </a:t>
            </a:r>
            <a:r>
              <a:rPr lang="pt-BR" dirty="0" err="1"/>
              <a:t>Quinhones</a:t>
            </a:r>
            <a:r>
              <a:rPr lang="pt-BR" dirty="0"/>
              <a:t> Vicente Borges</a:t>
            </a:r>
          </a:p>
          <a:p>
            <a:r>
              <a:rPr lang="pt-BR" dirty="0"/>
              <a:t>2º Humberto </a:t>
            </a:r>
            <a:r>
              <a:rPr lang="pt-BR" dirty="0" err="1"/>
              <a:t>Arleo</a:t>
            </a:r>
            <a:r>
              <a:rPr lang="pt-BR" dirty="0"/>
              <a:t> Petrarca</a:t>
            </a:r>
          </a:p>
          <a:p>
            <a:r>
              <a:rPr lang="pt-BR" dirty="0"/>
              <a:t>3º Fabiano da Silva Camargo</a:t>
            </a:r>
          </a:p>
          <a:p>
            <a:r>
              <a:rPr lang="pt-BR" dirty="0"/>
              <a:t>4º </a:t>
            </a:r>
            <a:r>
              <a:rPr lang="pt-BR" dirty="0" err="1"/>
              <a:t>Gleidevan</a:t>
            </a:r>
            <a:r>
              <a:rPr lang="pt-BR" dirty="0"/>
              <a:t> de Moraes Marques </a:t>
            </a:r>
          </a:p>
          <a:p>
            <a:r>
              <a:rPr lang="pt-BR" dirty="0"/>
              <a:t>5º Leandro Castro Chaves</a:t>
            </a:r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4123637-5EFD-4CCE-B408-67FAB53559CC}"/>
              </a:ext>
            </a:extLst>
          </p:cNvPr>
          <p:cNvSpPr txBox="1"/>
          <p:nvPr/>
        </p:nvSpPr>
        <p:spPr>
          <a:xfrm>
            <a:off x="6096000" y="1051560"/>
            <a:ext cx="51755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Conselho de Fiscal</a:t>
            </a:r>
            <a:endParaRPr lang="pt-BR" dirty="0">
              <a:solidFill>
                <a:srgbClr val="FFFF00"/>
              </a:solidFill>
            </a:endParaRPr>
          </a:p>
          <a:p>
            <a:r>
              <a:rPr lang="pt-BR" b="1" u="sng" dirty="0"/>
              <a:t>Titulares:</a:t>
            </a:r>
            <a:endParaRPr lang="pt-BR" dirty="0"/>
          </a:p>
          <a:p>
            <a:r>
              <a:rPr lang="pt-BR" b="1" dirty="0"/>
              <a:t># Carlos Conceição Munhoz Leite </a:t>
            </a:r>
            <a:endParaRPr lang="pt-BR" dirty="0"/>
          </a:p>
          <a:p>
            <a:r>
              <a:rPr lang="pt-BR" b="1" dirty="0"/>
              <a:t># Márcio Araújo </a:t>
            </a:r>
            <a:endParaRPr lang="pt-BR" dirty="0"/>
          </a:p>
          <a:p>
            <a:pPr lvl="0"/>
            <a:r>
              <a:rPr lang="pt-BR" b="1" dirty="0"/>
              <a:t>Carlos Eduardo </a:t>
            </a:r>
            <a:r>
              <a:rPr lang="pt-BR" b="1" dirty="0" err="1"/>
              <a:t>Gerszon</a:t>
            </a:r>
            <a:r>
              <a:rPr lang="pt-BR" b="1" dirty="0"/>
              <a:t> de Souza</a:t>
            </a:r>
            <a:r>
              <a:rPr lang="pt-BR" dirty="0"/>
              <a:t> </a:t>
            </a:r>
          </a:p>
          <a:p>
            <a:pPr lvl="0"/>
            <a:r>
              <a:rPr lang="pt-BR" b="1" dirty="0"/>
              <a:t>Marta Jaqueline Ramos Mendes</a:t>
            </a:r>
            <a:r>
              <a:rPr lang="pt-BR" dirty="0"/>
              <a:t> </a:t>
            </a:r>
          </a:p>
          <a:p>
            <a:pPr lvl="0"/>
            <a:r>
              <a:rPr lang="pt-BR" b="1" dirty="0"/>
              <a:t>Karine Helena Ribeiro Rodrigues</a:t>
            </a:r>
            <a:r>
              <a:rPr lang="pt-BR" dirty="0"/>
              <a:t> </a:t>
            </a:r>
          </a:p>
          <a:p>
            <a:endParaRPr lang="pt-BR" b="1" u="sng" dirty="0"/>
          </a:p>
          <a:p>
            <a:r>
              <a:rPr lang="pt-BR" b="1" u="sng" dirty="0">
                <a:solidFill>
                  <a:srgbClr val="FFFF00"/>
                </a:solidFill>
              </a:rPr>
              <a:t>Suplentes do Conselho Fiscal:</a:t>
            </a:r>
            <a:endParaRPr lang="pt-BR" dirty="0">
              <a:solidFill>
                <a:srgbClr val="FFFF00"/>
              </a:solidFill>
            </a:endParaRPr>
          </a:p>
          <a:p>
            <a:r>
              <a:rPr lang="pt-BR" dirty="0"/>
              <a:t>1º Valdirene</a:t>
            </a:r>
            <a:r>
              <a:rPr lang="pt-BR" b="1" dirty="0"/>
              <a:t> </a:t>
            </a:r>
            <a:r>
              <a:rPr lang="pt-BR" dirty="0"/>
              <a:t>Macedo dos Santos</a:t>
            </a:r>
          </a:p>
          <a:p>
            <a:r>
              <a:rPr lang="pt-BR" dirty="0"/>
              <a:t>2º </a:t>
            </a:r>
            <a:r>
              <a:rPr lang="pt-BR" dirty="0" err="1"/>
              <a:t>Graziele</a:t>
            </a:r>
            <a:r>
              <a:rPr lang="pt-BR" dirty="0"/>
              <a:t> </a:t>
            </a:r>
            <a:r>
              <a:rPr lang="pt-BR" dirty="0" err="1"/>
              <a:t>Soleimann</a:t>
            </a:r>
            <a:r>
              <a:rPr lang="pt-BR" dirty="0"/>
              <a:t> </a:t>
            </a:r>
          </a:p>
          <a:p>
            <a:r>
              <a:rPr lang="pt-BR" dirty="0"/>
              <a:t>3º Dani Beatriz Aguirre Vieira  </a:t>
            </a:r>
          </a:p>
          <a:p>
            <a:r>
              <a:rPr lang="pt-BR" dirty="0"/>
              <a:t>4º Paulo Afonso Rodrigues</a:t>
            </a:r>
          </a:p>
          <a:p>
            <a:r>
              <a:rPr lang="pt-BR" dirty="0"/>
              <a:t>5º Maria Elizabeth H. Mello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4751328"/>
      </p:ext>
    </p:extLst>
  </p:cSld>
  <p:clrMapOvr>
    <a:masterClrMapping/>
  </p:clrMapOvr>
  <p:transition spd="slow" advClick="0" advTm="30000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A8696B-95F8-4ECD-8E0B-490AA4E0C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718" y="405442"/>
            <a:ext cx="9489136" cy="58429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sz="3200" dirty="0"/>
          </a:p>
          <a:p>
            <a:pPr marL="0" indent="0" algn="ctr">
              <a:buNone/>
            </a:pPr>
            <a:endParaRPr lang="pt-BR" sz="3200" dirty="0"/>
          </a:p>
          <a:p>
            <a:pPr marL="0" indent="0" algn="ctr">
              <a:buNone/>
            </a:pPr>
            <a:r>
              <a:rPr lang="pt-BR" sz="3200" dirty="0"/>
              <a:t>Convidamos os representantes das entidades de classe, representante do Legislativo e do Executivo para receber uma cópia do Código de Ética do IPRESG e da Cartilha do Aposentado.</a:t>
            </a:r>
          </a:p>
        </p:txBody>
      </p:sp>
    </p:spTree>
    <p:extLst>
      <p:ext uri="{BB962C8B-B14F-4D97-AF65-F5344CB8AC3E}">
        <p14:creationId xmlns:p14="http://schemas.microsoft.com/office/powerpoint/2010/main" val="2112018362"/>
      </p:ext>
    </p:extLst>
  </p:cSld>
  <p:clrMapOvr>
    <a:masterClrMapping/>
  </p:clrMapOvr>
  <p:transition spd="slow" advClick="0" advTm="30000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9B7E1F6F-CAA1-4478-A3DE-E2E62CFD87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466491" y="1029719"/>
            <a:ext cx="8540151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Para que o trabalho em equipe funcione, cada membro precisa usar a seguinte fórmula: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um punhado de bom senso,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duas xícaras de coleguismo,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uma jarra cheia dos objetivos do grupo,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 uma pitada de sincronismo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3200" b="0" i="0" u="none" strike="noStrike" cap="none" normalizeH="0" baseline="0" dirty="0">
              <a:ln>
                <a:noFill/>
              </a:ln>
              <a:solidFill>
                <a:srgbClr val="425067"/>
              </a:solidFill>
              <a:effectLst/>
              <a:latin typeface="Noto San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3200" dirty="0">
                <a:solidFill>
                  <a:srgbClr val="425067"/>
                </a:solidFill>
                <a:latin typeface="Noto Sans"/>
              </a:rPr>
              <a:t>                           </a:t>
            </a:r>
            <a:r>
              <a:rPr kumimoji="0" lang="pt-BR" altLang="pt-BR" sz="3200" b="0" i="0" u="none" strike="noStrike" cap="none" normalizeH="0" baseline="0" dirty="0" err="1">
                <a:ln>
                  <a:noFill/>
                </a:ln>
                <a:solidFill>
                  <a:srgbClr val="425067"/>
                </a:solidFill>
                <a:effectLst/>
                <a:latin typeface="Noto Sans"/>
              </a:rPr>
              <a:t>Josianne</a:t>
            </a: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rgbClr val="425067"/>
                </a:solidFill>
                <a:effectLst/>
                <a:latin typeface="Noto Sans"/>
              </a:rPr>
              <a:t> Corrêa Cardoso</a:t>
            </a:r>
            <a:endParaRPr kumimoji="0" lang="pt-BR" altLang="pt-B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4" name="Picture 4" descr="Resultado de imagem para trabalho em equipe">
            <a:extLst>
              <a:ext uri="{FF2B5EF4-FFF2-40B4-BE49-F238E27FC236}">
                <a16:creationId xmlns:a16="http://schemas.microsoft.com/office/drawing/2014/main" id="{2EE731C2-4BC6-43B2-ACAA-F74531E1C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63" y="4422529"/>
            <a:ext cx="4028636" cy="208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982697"/>
      </p:ext>
    </p:extLst>
  </p:cSld>
  <p:clrMapOvr>
    <a:masterClrMapping/>
  </p:clrMapOvr>
  <p:transition spd="slow" advClick="0" advTm="30000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muito obrigada">
            <a:extLst>
              <a:ext uri="{FF2B5EF4-FFF2-40B4-BE49-F238E27FC236}">
                <a16:creationId xmlns:a16="http://schemas.microsoft.com/office/drawing/2014/main" id="{601225E7-313B-4DCC-8469-37F9F113C6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54" y="273665"/>
            <a:ext cx="571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F7A3B11-BC3E-49F9-A1BE-B2AF5A969E2A}"/>
              </a:ext>
            </a:extLst>
          </p:cNvPr>
          <p:cNvSpPr/>
          <p:nvPr/>
        </p:nvSpPr>
        <p:spPr>
          <a:xfrm>
            <a:off x="502920" y="2826127"/>
            <a:ext cx="917143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Contato IPRESG:</a:t>
            </a:r>
          </a:p>
          <a:p>
            <a:endParaRPr lang="pt-BR" sz="3200" dirty="0"/>
          </a:p>
          <a:p>
            <a:r>
              <a:rPr lang="pt-BR" sz="3200" dirty="0"/>
              <a:t>Tel.: 3232-0120</a:t>
            </a:r>
          </a:p>
          <a:p>
            <a:endParaRPr lang="pt-BR" sz="3200" dirty="0"/>
          </a:p>
          <a:p>
            <a:r>
              <a:rPr lang="pt-BR" sz="3200" dirty="0"/>
              <a:t>Site: </a:t>
            </a:r>
            <a:r>
              <a:rPr lang="pt-BR" sz="3200" dirty="0">
                <a:hlinkClick r:id="rId3"/>
              </a:rPr>
              <a:t>www.ipresg.com.br</a:t>
            </a:r>
            <a:endParaRPr lang="pt-BR" sz="3200" dirty="0"/>
          </a:p>
          <a:p>
            <a:endParaRPr lang="pt-BR" sz="3200" dirty="0"/>
          </a:p>
          <a:p>
            <a:r>
              <a:rPr lang="pt-BR" sz="3200" dirty="0" err="1"/>
              <a:t>Email</a:t>
            </a:r>
            <a:r>
              <a:rPr lang="pt-BR" sz="3200" dirty="0"/>
              <a:t>: </a:t>
            </a:r>
            <a:r>
              <a:rPr lang="pt-BR" sz="3200" dirty="0">
                <a:hlinkClick r:id="rId4"/>
              </a:rPr>
              <a:t>contato@ipresg.com.br</a:t>
            </a:r>
            <a:endParaRPr lang="pt-BR" sz="3200" dirty="0"/>
          </a:p>
          <a:p>
            <a:r>
              <a:rPr lang="pt-BR" sz="3200" dirty="0"/>
              <a:t>           presidencia@ipresg.com.br</a:t>
            </a:r>
          </a:p>
        </p:txBody>
      </p:sp>
    </p:spTree>
    <p:extLst>
      <p:ext uri="{BB962C8B-B14F-4D97-AF65-F5344CB8AC3E}">
        <p14:creationId xmlns:p14="http://schemas.microsoft.com/office/powerpoint/2010/main" val="2746384591"/>
      </p:ext>
    </p:extLst>
  </p:cSld>
  <p:clrMapOvr>
    <a:masterClrMapping/>
  </p:clrMapOvr>
  <p:transition spd="slow" advClick="0" advTm="30000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5CF6AB-7189-4001-BC24-E510E29C7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612" y="192659"/>
            <a:ext cx="9404723" cy="1400530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Despesas mensais</a:t>
            </a:r>
            <a:br>
              <a:rPr lang="pt-BR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t-BR" b="1" dirty="0">
                <a:solidFill>
                  <a:schemeClr val="accent1">
                    <a:lumMod val="75000"/>
                  </a:schemeClr>
                </a:solidFill>
              </a:rPr>
            </a:b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94F9A8-5077-4FA6-880C-F3719EAAF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90" y="1060959"/>
            <a:ext cx="11997365" cy="560438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t-BR" sz="3300" dirty="0"/>
              <a:t>IGAM (assessoria técnica e jurídica) – R$ 1.200,00</a:t>
            </a:r>
          </a:p>
          <a:p>
            <a:pPr algn="just"/>
            <a:r>
              <a:rPr lang="pt-BR" sz="3300" dirty="0"/>
              <a:t>Maurício Pinto (manutenção de informática) – R$ 650,00</a:t>
            </a:r>
          </a:p>
          <a:p>
            <a:pPr algn="just"/>
            <a:r>
              <a:rPr lang="pt-BR" sz="3300" dirty="0"/>
              <a:t>Dueto (Folha de pgto, Contabilidade, patrimônio...) – R$ 5.495,00</a:t>
            </a:r>
          </a:p>
          <a:p>
            <a:pPr algn="just"/>
            <a:r>
              <a:rPr lang="pt-BR" sz="3300" dirty="0"/>
              <a:t>Rosana Senger – Advogada – R$ 1.500,00</a:t>
            </a:r>
          </a:p>
          <a:p>
            <a:pPr algn="just"/>
            <a:r>
              <a:rPr lang="pt-BR" sz="3300" dirty="0"/>
              <a:t>Gestor Um – Parecer para aposentadoria e Cálculo Atuarial – R$ 650,00</a:t>
            </a:r>
          </a:p>
          <a:p>
            <a:pPr algn="just"/>
            <a:r>
              <a:rPr lang="pt-BR" sz="3300" dirty="0"/>
              <a:t>Qualitec (vigilância) – R$ 143,00</a:t>
            </a:r>
          </a:p>
          <a:p>
            <a:pPr algn="just"/>
            <a:r>
              <a:rPr lang="pt-BR" sz="3300" dirty="0"/>
              <a:t>Ciee (estagiárias) – R$ 2.171,40</a:t>
            </a:r>
          </a:p>
          <a:p>
            <a:pPr algn="just"/>
            <a:r>
              <a:rPr lang="pt-BR" sz="3300" dirty="0"/>
              <a:t>BST (site) – R$ 275,00</a:t>
            </a:r>
          </a:p>
          <a:p>
            <a:pPr algn="just"/>
            <a:r>
              <a:rPr lang="pt-BR" sz="3300" dirty="0"/>
              <a:t>Referência – R$ 650,00</a:t>
            </a:r>
          </a:p>
          <a:p>
            <a:pPr algn="just"/>
            <a:r>
              <a:rPr lang="pt-BR" sz="3300" dirty="0"/>
              <a:t>Água, Luz, Telefone e Internet – R$ 1.000,00 (média)</a:t>
            </a:r>
          </a:p>
          <a:p>
            <a:pPr algn="just"/>
            <a:r>
              <a:rPr lang="pt-BR" sz="3300" dirty="0"/>
              <a:t>Gratificações – R$ 12.500,00 </a:t>
            </a:r>
            <a:r>
              <a:rPr lang="pt-BR" sz="3100" dirty="0"/>
              <a:t>(3 Diretores, 1 Coordenadora e 2 Assessoras)</a:t>
            </a:r>
            <a:endParaRPr lang="pt-BR" sz="3300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6358300"/>
      </p:ext>
    </p:extLst>
  </p:cSld>
  <p:clrMapOvr>
    <a:masterClrMapping/>
  </p:clrMapOvr>
  <p:transition spd="slow" advClick="0" advTm="30000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B0481C-B2CD-41BF-9B4C-C2A080FEF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85" y="1273834"/>
            <a:ext cx="10739887" cy="5584166"/>
          </a:xfrm>
        </p:spPr>
        <p:txBody>
          <a:bodyPr>
            <a:normAutofit/>
          </a:bodyPr>
          <a:lstStyle/>
          <a:p>
            <a:r>
              <a:rPr lang="pt-BR" sz="3200" u="sng" dirty="0"/>
              <a:t>Folha de Pagamento mensal:</a:t>
            </a:r>
            <a:r>
              <a:rPr lang="pt-BR" sz="3200" dirty="0"/>
              <a:t> R$ 935.897,77 (bruto)</a:t>
            </a:r>
          </a:p>
          <a:p>
            <a:pPr marL="0" indent="0">
              <a:buNone/>
            </a:pPr>
            <a:endParaRPr lang="pt-BR" sz="3200" dirty="0"/>
          </a:p>
          <a:p>
            <a:r>
              <a:rPr lang="pt-BR" sz="3200" u="sng" dirty="0"/>
              <a:t>Total de segurados: </a:t>
            </a:r>
            <a:r>
              <a:rPr lang="pt-BR" sz="3200" dirty="0"/>
              <a:t>325 (Auxílio Doença, Licença Maternidade, Aposentados, Pensionistas e Servidores do Ipresg e Médicos peritos)</a:t>
            </a:r>
          </a:p>
        </p:txBody>
      </p:sp>
    </p:spTree>
    <p:extLst>
      <p:ext uri="{BB962C8B-B14F-4D97-AF65-F5344CB8AC3E}">
        <p14:creationId xmlns:p14="http://schemas.microsoft.com/office/powerpoint/2010/main" val="3929681964"/>
      </p:ext>
    </p:extLst>
  </p:cSld>
  <p:clrMapOvr>
    <a:masterClrMapping/>
  </p:clrMapOvr>
  <p:transition spd="slow" advClick="0" advTm="30000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118014-7A0A-4843-BEC4-364EA60C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b="1" dirty="0"/>
              <a:t>Recolhimento do PASEP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BD27C0-64A6-4C50-BACF-AC7B04327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19" y="1543960"/>
            <a:ext cx="11010070" cy="4195481"/>
          </a:xfrm>
        </p:spPr>
        <p:txBody>
          <a:bodyPr>
            <a:normAutofit/>
          </a:bodyPr>
          <a:lstStyle/>
          <a:p>
            <a:pPr algn="just"/>
            <a:r>
              <a:rPr lang="pt-BR" sz="3200" dirty="0"/>
              <a:t>Fomos notificados pela Receita Federal de Santa Maria, quanto ao não recolhimento do PASEP nos últimos 5 anos. </a:t>
            </a:r>
          </a:p>
          <a:p>
            <a:pPr algn="just"/>
            <a:r>
              <a:rPr lang="pt-BR" sz="3200" dirty="0"/>
              <a:t>Tivemos que, de forma emergencial, fazer um parcelamento em 60 vezes, o que está comprometendo o </a:t>
            </a:r>
            <a:r>
              <a:rPr lang="pt-BR" sz="3200" b="1" dirty="0">
                <a:solidFill>
                  <a:srgbClr val="FFFF00"/>
                </a:solidFill>
              </a:rPr>
              <a:t>valor aproximado de R$ 17mil, acrescido ainda o valor do mês que é aproximadamente R$ 18 mil.</a:t>
            </a:r>
          </a:p>
        </p:txBody>
      </p:sp>
    </p:spTree>
    <p:extLst>
      <p:ext uri="{BB962C8B-B14F-4D97-AF65-F5344CB8AC3E}">
        <p14:creationId xmlns:p14="http://schemas.microsoft.com/office/powerpoint/2010/main" val="726848477"/>
      </p:ext>
    </p:extLst>
  </p:cSld>
  <p:clrMapOvr>
    <a:masterClrMapping/>
  </p:clrMapOvr>
  <p:transition spd="slow" advClick="0" advTm="30000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291ABC-86F5-4033-A2DA-64134F6F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80" y="202552"/>
            <a:ext cx="11447252" cy="2005810"/>
          </a:xfrm>
        </p:spPr>
        <p:txBody>
          <a:bodyPr/>
          <a:lstStyle/>
          <a:p>
            <a:pPr algn="ctr"/>
            <a:r>
              <a:rPr lang="pt-BR" dirty="0"/>
              <a:t>Taxa de Administração</a:t>
            </a:r>
            <a:br>
              <a:rPr lang="pt-BR" dirty="0"/>
            </a:br>
            <a:r>
              <a:rPr lang="pt-BR" sz="2000" dirty="0"/>
              <a:t>É o percentual estabelecido em lei de cada ente, no nosso caso é 2%, para custear as despesas correntes e de capital necessárias à organização e ao funcionamento da unidade gestora do RPPS, no caso o IPRESG.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E16978-1913-45E8-9841-8AFC54BA9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268" y="2238554"/>
            <a:ext cx="10425404" cy="4195481"/>
          </a:xfrm>
        </p:spPr>
        <p:txBody>
          <a:bodyPr>
            <a:normAutofit/>
          </a:bodyPr>
          <a:lstStyle/>
          <a:p>
            <a:r>
              <a:rPr lang="pt-BR" sz="2800" dirty="0"/>
              <a:t>R$ 635.072,58 para 2018 ficando R$ 52.922,71 por mês</a:t>
            </a:r>
          </a:p>
          <a:p>
            <a:r>
              <a:rPr lang="pt-BR" sz="2800" dirty="0"/>
              <a:t>Estamos gastando, entre todos os gastos, contratos, material de expediente, manutenção, estagiárias e gratificações dos servidores, </a:t>
            </a:r>
            <a:r>
              <a:rPr lang="pt-BR" sz="2800" b="1" dirty="0">
                <a:solidFill>
                  <a:srgbClr val="FFFF00"/>
                </a:solidFill>
              </a:rPr>
              <a:t>no máximo R$ 31.000,00 mensal.</a:t>
            </a:r>
          </a:p>
          <a:p>
            <a:pPr algn="just"/>
            <a:r>
              <a:rPr lang="pt-BR" sz="2800" dirty="0"/>
              <a:t>No final do ano a sobra será investida em fins previdenciários.</a:t>
            </a:r>
          </a:p>
          <a:p>
            <a:pPr algn="just"/>
            <a:r>
              <a:rPr lang="pt-BR" sz="2800" b="1" dirty="0">
                <a:solidFill>
                  <a:srgbClr val="FFFF00"/>
                </a:solidFill>
              </a:rPr>
              <a:t>Em 2017 sobrou o valor de R$ 177.150,43. </a:t>
            </a:r>
          </a:p>
        </p:txBody>
      </p:sp>
    </p:spTree>
    <p:extLst>
      <p:ext uri="{BB962C8B-B14F-4D97-AF65-F5344CB8AC3E}">
        <p14:creationId xmlns:p14="http://schemas.microsoft.com/office/powerpoint/2010/main" val="3680530836"/>
      </p:ext>
    </p:extLst>
  </p:cSld>
  <p:clrMapOvr>
    <a:masterClrMapping/>
  </p:clrMapOvr>
  <p:transition spd="slow" advClick="0" advTm="30000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CE4852-F84C-4C30-8EB7-61E04B0C7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274931" cy="1400530"/>
          </a:xfrm>
        </p:spPr>
        <p:txBody>
          <a:bodyPr/>
          <a:lstStyle/>
          <a:p>
            <a:r>
              <a:rPr lang="pt-BR" b="1" dirty="0">
                <a:solidFill>
                  <a:schemeClr val="accent1"/>
                </a:solidFill>
              </a:rPr>
              <a:t>Diárias 2018 </a:t>
            </a:r>
            <a:r>
              <a:rPr lang="pt-BR" sz="3200" b="1" dirty="0">
                <a:solidFill>
                  <a:schemeClr val="accent1"/>
                </a:solidFill>
              </a:rPr>
              <a:t>( Lei nº 3.874/17 de 16/10/2017)</a:t>
            </a:r>
            <a:endParaRPr lang="pt-BR" b="1" dirty="0">
              <a:solidFill>
                <a:schemeClr val="accent1"/>
              </a:solidFill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97F6D0F7-0E56-4433-AC70-DE6F1E3587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917947"/>
              </p:ext>
            </p:extLst>
          </p:nvPr>
        </p:nvGraphicFramePr>
        <p:xfrm>
          <a:off x="785003" y="1552755"/>
          <a:ext cx="10670875" cy="3605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5040F41C-F2B5-42F9-9236-225A626965E6}"/>
              </a:ext>
            </a:extLst>
          </p:cNvPr>
          <p:cNvSpPr txBox="1"/>
          <p:nvPr/>
        </p:nvSpPr>
        <p:spPr>
          <a:xfrm>
            <a:off x="2320506" y="5158596"/>
            <a:ext cx="1751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R$ 21.216,84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8F35EBF-42CD-4D4F-928A-417A8641E4E0}"/>
              </a:ext>
            </a:extLst>
          </p:cNvPr>
          <p:cNvSpPr txBox="1"/>
          <p:nvPr/>
        </p:nvSpPr>
        <p:spPr>
          <a:xfrm>
            <a:off x="5783576" y="5244860"/>
            <a:ext cx="1751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R$ 11.039,30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1418BF4-5B54-453A-B621-E8159925559D}"/>
              </a:ext>
            </a:extLst>
          </p:cNvPr>
          <p:cNvSpPr txBox="1"/>
          <p:nvPr/>
        </p:nvSpPr>
        <p:spPr>
          <a:xfrm>
            <a:off x="9290649" y="5244860"/>
            <a:ext cx="1630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R$ 3.575,00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5C6440-DA12-4809-A4D5-CE7FA1E6A08D}"/>
              </a:ext>
            </a:extLst>
          </p:cNvPr>
          <p:cNvSpPr txBox="1"/>
          <p:nvPr/>
        </p:nvSpPr>
        <p:spPr>
          <a:xfrm flipH="1">
            <a:off x="1063634" y="5840083"/>
            <a:ext cx="8123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Dados retirados do Site do Tribunal de Contas do Estado</a:t>
            </a:r>
          </a:p>
          <a:p>
            <a:r>
              <a:rPr lang="pt-BR" dirty="0"/>
              <a:t>www.tce.rs.gov.br – Controle Social </a:t>
            </a:r>
          </a:p>
        </p:txBody>
      </p:sp>
    </p:spTree>
    <p:extLst>
      <p:ext uri="{BB962C8B-B14F-4D97-AF65-F5344CB8AC3E}">
        <p14:creationId xmlns:p14="http://schemas.microsoft.com/office/powerpoint/2010/main" val="262983900"/>
      </p:ext>
    </p:extLst>
  </p:cSld>
  <p:clrMapOvr>
    <a:masterClrMapping/>
  </p:clrMapOvr>
  <p:transition spd="slow" advClick="0" advTm="30000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AC01A2-8354-4549-95C5-FA2D232C9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Extrato Previdenciário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891445-91B6-4614-B938-03135188D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805" y="1525444"/>
            <a:ext cx="9644411" cy="4395151"/>
          </a:xfrm>
        </p:spPr>
        <p:txBody>
          <a:bodyPr/>
          <a:lstStyle/>
          <a:p>
            <a:pPr algn="just"/>
            <a:r>
              <a:rPr lang="pt-BR" sz="3200" dirty="0"/>
              <a:t>Estamos encontrando uma grande dificuldade, a Dueto não faz este tipo de programa.</a:t>
            </a:r>
          </a:p>
          <a:p>
            <a:endParaRPr lang="pt-BR" sz="3200" dirty="0"/>
          </a:p>
          <a:p>
            <a:pPr algn="just"/>
            <a:r>
              <a:rPr lang="pt-BR" sz="3200" dirty="0"/>
              <a:t>Estamos em contato com o Servidor Pércio Bittencourt – Técnico de Informática, do Instituto de Previdência de Santa Maria, que irá nos auxiliar na criação do programa.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8241786"/>
      </p:ext>
    </p:extLst>
  </p:cSld>
  <p:clrMapOvr>
    <a:masterClrMapping/>
  </p:clrMapOvr>
  <p:transition spd="slow" advClick="0" advTm="30000">
    <p:split orient="vert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">
  <a:themeElements>
    <a:clrScheme name="Í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Í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Í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1116</TotalTime>
  <Words>1361</Words>
  <Application>Microsoft Office PowerPoint</Application>
  <PresentationFormat>Widescreen</PresentationFormat>
  <Paragraphs>169</Paragraphs>
  <Slides>36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7" baseType="lpstr">
      <vt:lpstr>Arial</vt:lpstr>
      <vt:lpstr>Bauhaus 93</vt:lpstr>
      <vt:lpstr>Bernard MT Condensed</vt:lpstr>
      <vt:lpstr>Calibri</vt:lpstr>
      <vt:lpstr>Century Gothic</vt:lpstr>
      <vt:lpstr>Noto Sans</vt:lpstr>
      <vt:lpstr>Times New Roman</vt:lpstr>
      <vt:lpstr>Wingdings</vt:lpstr>
      <vt:lpstr>Wingdings 3</vt:lpstr>
      <vt:lpstr>Íon</vt:lpstr>
      <vt:lpstr>Presentation</vt:lpstr>
      <vt:lpstr>   IPRESG – Gestão 2017/2020           Reunião Informativa     04/09/2018      Comprometimento e Responsabilidade</vt:lpstr>
      <vt:lpstr>EQUIPE DO IPRESG</vt:lpstr>
      <vt:lpstr>Apresentação do PowerPoint</vt:lpstr>
      <vt:lpstr>Despesas mensais  </vt:lpstr>
      <vt:lpstr>Apresentação do PowerPoint</vt:lpstr>
      <vt:lpstr>Recolhimento do PASEP</vt:lpstr>
      <vt:lpstr>Taxa de Administração É o percentual estabelecido em lei de cada ente, no nosso caso é 2%, para custear as despesas correntes e de capital necessárias à organização e ao funcionamento da unidade gestora do RPPS, no caso o IPRESG.</vt:lpstr>
      <vt:lpstr>Diárias 2018 ( Lei nº 3.874/17 de 16/10/2017)</vt:lpstr>
      <vt:lpstr>Extrato Previdenciário</vt:lpstr>
      <vt:lpstr>Apresentação do PowerPoint</vt:lpstr>
      <vt:lpstr>Apresentação do PowerPoint</vt:lpstr>
      <vt:lpstr>Apresentação do PowerPoint</vt:lpstr>
      <vt:lpstr>Quanto aos atrasos dos repasses. Providências adotadas:</vt:lpstr>
      <vt:lpstr>Apresentação do PowerPoint</vt:lpstr>
      <vt:lpstr>Eleição para os Conselheiros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Concurso Público</vt:lpstr>
      <vt:lpstr>Apresentação do PowerPoint</vt:lpstr>
      <vt:lpstr>PRÓ-GESTÃO É UM PROGRAMA DE CERTIFICAÇÃO, QUE VISA O RECONHECIMENTO DAS BOAS PRÁTICAS DE GESTÃO ADOTADAS PELOS RPPS. A AVALIAÇÃO SERÁ EFETUADA POR ENTIDADE CERTIFICADORA EXTERNA CREDENCIADA.  O programa visa incentivar os RPPS a adotarem melhores práticas de gestão e a busca do reconhecimento da excelência no serviço público.</vt:lpstr>
      <vt:lpstr>PORTARIA Nº 150/2018, DE 28 DE AGOSTO DE 2018.    </vt:lpstr>
      <vt:lpstr>Apresentação do PowerPoint</vt:lpstr>
      <vt:lpstr>MANUALIZAÇÃO DAS ROTINAS ADMINISTRATIVAS</vt:lpstr>
      <vt:lpstr>Apresentação do PowerPoint</vt:lpstr>
      <vt:lpstr>Apresentação do PowerPoint</vt:lpstr>
      <vt:lpstr>Apresentação do PowerPoint</vt:lpstr>
      <vt:lpstr>Apresentação do PowerPoint</vt:lpstr>
      <vt:lpstr>II Seminário de Gestão de RPPS Dia 30/10/2018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IPRESG – Gestão 2017/2020           Obrigada pela participação!  Seminário de Gestão de RPPS – Out./2017      Comprometimento e Responsabilidade</dc:title>
  <dc:creator>Diretor Presidente</dc:creator>
  <cp:lastModifiedBy>Diretor Presidente</cp:lastModifiedBy>
  <cp:revision>81</cp:revision>
  <dcterms:created xsi:type="dcterms:W3CDTF">2017-10-18T13:05:46Z</dcterms:created>
  <dcterms:modified xsi:type="dcterms:W3CDTF">2018-09-03T15:59:42Z</dcterms:modified>
</cp:coreProperties>
</file>