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2" r:id="rId4"/>
    <p:sldId id="273" r:id="rId5"/>
    <p:sldId id="274" r:id="rId6"/>
    <p:sldId id="275" r:id="rId7"/>
    <p:sldId id="284" r:id="rId8"/>
    <p:sldId id="285" r:id="rId9"/>
    <p:sldId id="286" r:id="rId10"/>
    <p:sldId id="287" r:id="rId11"/>
    <p:sldId id="281" r:id="rId12"/>
    <p:sldId id="279" r:id="rId13"/>
    <p:sldId id="259" r:id="rId14"/>
    <p:sldId id="257" r:id="rId15"/>
    <p:sldId id="258" r:id="rId16"/>
    <p:sldId id="263" r:id="rId17"/>
    <p:sldId id="278" r:id="rId18"/>
    <p:sldId id="280" r:id="rId19"/>
    <p:sldId id="28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9225B-20F4-47B9-A962-B4C541F9DBC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768942-34E4-41AA-9839-8F9D600ADBA8}">
      <dgm:prSet/>
      <dgm:spPr/>
      <dgm:t>
        <a:bodyPr/>
        <a:lstStyle/>
        <a:p>
          <a:pPr rtl="0"/>
          <a:r>
            <a:rPr lang="pt-BR" dirty="0"/>
            <a:t>Em Abril, através de uma ideia da Conselheira Tais Bernardes, criamos uma campanha para doação de máscaras para os nossos Aposentados e Pensionistas</a:t>
          </a:r>
          <a:r>
            <a:rPr lang="pt-BR" dirty="0" smtClean="0"/>
            <a:t>.</a:t>
          </a:r>
        </a:p>
        <a:p>
          <a:pPr rtl="0"/>
          <a:r>
            <a:rPr lang="pt-BR" dirty="0" smtClean="0"/>
            <a:t>Distribuímos mais de 150 máscaras, com o apoio da Sec. da Saúde.</a:t>
          </a:r>
          <a:endParaRPr lang="pt-BR" dirty="0"/>
        </a:p>
      </dgm:t>
    </dgm:pt>
    <dgm:pt modelId="{D2429307-5219-4C23-A771-C135F5066B4A}" type="parTrans" cxnId="{D6F1338D-158F-49FF-A860-968C51164528}">
      <dgm:prSet/>
      <dgm:spPr/>
      <dgm:t>
        <a:bodyPr/>
        <a:lstStyle/>
        <a:p>
          <a:endParaRPr lang="pt-BR"/>
        </a:p>
      </dgm:t>
    </dgm:pt>
    <dgm:pt modelId="{BA5E4C60-9B54-43BF-81A8-1CA50EE0FC6A}" type="sibTrans" cxnId="{D6F1338D-158F-49FF-A860-968C51164528}">
      <dgm:prSet/>
      <dgm:spPr/>
      <dgm:t>
        <a:bodyPr/>
        <a:lstStyle/>
        <a:p>
          <a:endParaRPr lang="pt-BR"/>
        </a:p>
      </dgm:t>
    </dgm:pt>
    <dgm:pt modelId="{5F0CE2A6-D7EF-4CD4-98D7-1271AC793D72}" type="pres">
      <dgm:prSet presAssocID="{E229225B-20F4-47B9-A962-B4C541F9DBC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EF9899-6057-473C-9016-F4E9A6FBD6F2}" type="pres">
      <dgm:prSet presAssocID="{E229225B-20F4-47B9-A962-B4C541F9DBC6}" presName="cycle" presStyleCnt="0"/>
      <dgm:spPr/>
    </dgm:pt>
    <dgm:pt modelId="{05A72DDA-E2D6-4372-9700-E40DF037277D}" type="pres">
      <dgm:prSet presAssocID="{E229225B-20F4-47B9-A962-B4C541F9DBC6}" presName="centerShape" presStyleCnt="0"/>
      <dgm:spPr/>
    </dgm:pt>
    <dgm:pt modelId="{33BF8C37-BF6F-4382-8AD7-177B65F2C178}" type="pres">
      <dgm:prSet presAssocID="{E229225B-20F4-47B9-A962-B4C541F9DBC6}" presName="connSite" presStyleLbl="node1" presStyleIdx="0" presStyleCnt="2"/>
      <dgm:spPr/>
    </dgm:pt>
    <dgm:pt modelId="{1000DBEF-84D2-420D-AE4A-A6B74E1D33EC}" type="pres">
      <dgm:prSet presAssocID="{E229225B-20F4-47B9-A962-B4C541F9DBC6}" presName="visible" presStyleLbl="node1" presStyleIdx="0" presStyleCnt="2" custLinFactNeighborX="43256" custLinFactNeighborY="-19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053F5E2-83F3-4A0E-AA3B-099CFF924E25}" type="pres">
      <dgm:prSet presAssocID="{D2429307-5219-4C23-A771-C135F5066B4A}" presName="Name25" presStyleLbl="parChTrans1D1" presStyleIdx="0" presStyleCnt="1"/>
      <dgm:spPr/>
      <dgm:t>
        <a:bodyPr/>
        <a:lstStyle/>
        <a:p>
          <a:endParaRPr lang="pt-BR"/>
        </a:p>
      </dgm:t>
    </dgm:pt>
    <dgm:pt modelId="{1C520C27-120C-469A-98A3-4B48936E6B5A}" type="pres">
      <dgm:prSet presAssocID="{94768942-34E4-41AA-9839-8F9D600ADBA8}" presName="node" presStyleCnt="0"/>
      <dgm:spPr/>
    </dgm:pt>
    <dgm:pt modelId="{735E0959-E67D-4830-BC02-C76A8CB75949}" type="pres">
      <dgm:prSet presAssocID="{94768942-34E4-41AA-9839-8F9D600ADBA8}" presName="parentNode" presStyleLbl="node1" presStyleIdx="1" presStyleCnt="2" custScaleX="289745" custScaleY="138605" custLinFactX="54574" custLinFactNeighborX="100000" custLinFactNeighborY="-878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06317E-50A2-4301-BB42-6366F0A32B2B}" type="pres">
      <dgm:prSet presAssocID="{94768942-34E4-41AA-9839-8F9D600ADBA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6F1338D-158F-49FF-A860-968C51164528}" srcId="{E229225B-20F4-47B9-A962-B4C541F9DBC6}" destId="{94768942-34E4-41AA-9839-8F9D600ADBA8}" srcOrd="0" destOrd="0" parTransId="{D2429307-5219-4C23-A771-C135F5066B4A}" sibTransId="{BA5E4C60-9B54-43BF-81A8-1CA50EE0FC6A}"/>
    <dgm:cxn modelId="{F5590DCC-401C-4606-965A-352382098E33}" type="presOf" srcId="{E229225B-20F4-47B9-A962-B4C541F9DBC6}" destId="{5F0CE2A6-D7EF-4CD4-98D7-1271AC793D72}" srcOrd="0" destOrd="0" presId="urn:microsoft.com/office/officeart/2005/8/layout/radial2"/>
    <dgm:cxn modelId="{9CD60DFB-AEA4-470D-A28F-B7B7BC1C75D2}" type="presOf" srcId="{94768942-34E4-41AA-9839-8F9D600ADBA8}" destId="{735E0959-E67D-4830-BC02-C76A8CB75949}" srcOrd="0" destOrd="0" presId="urn:microsoft.com/office/officeart/2005/8/layout/radial2"/>
    <dgm:cxn modelId="{403BC294-5DCC-4987-9684-FC8D0C2CEB18}" type="presOf" srcId="{D2429307-5219-4C23-A771-C135F5066B4A}" destId="{C053F5E2-83F3-4A0E-AA3B-099CFF924E25}" srcOrd="0" destOrd="0" presId="urn:microsoft.com/office/officeart/2005/8/layout/radial2"/>
    <dgm:cxn modelId="{517B74DD-4AFB-4353-A0A1-DB6188FAD7E8}" type="presParOf" srcId="{5F0CE2A6-D7EF-4CD4-98D7-1271AC793D72}" destId="{FDEF9899-6057-473C-9016-F4E9A6FBD6F2}" srcOrd="0" destOrd="0" presId="urn:microsoft.com/office/officeart/2005/8/layout/radial2"/>
    <dgm:cxn modelId="{4C18BFCB-926F-458C-BAB6-1A3F5A611ED6}" type="presParOf" srcId="{FDEF9899-6057-473C-9016-F4E9A6FBD6F2}" destId="{05A72DDA-E2D6-4372-9700-E40DF037277D}" srcOrd="0" destOrd="0" presId="urn:microsoft.com/office/officeart/2005/8/layout/radial2"/>
    <dgm:cxn modelId="{190747A4-A8C9-4E3B-86EA-BEC8B0F054D9}" type="presParOf" srcId="{05A72DDA-E2D6-4372-9700-E40DF037277D}" destId="{33BF8C37-BF6F-4382-8AD7-177B65F2C178}" srcOrd="0" destOrd="0" presId="urn:microsoft.com/office/officeart/2005/8/layout/radial2"/>
    <dgm:cxn modelId="{CF0B7659-F9EF-465E-9FE0-E906B6A49D36}" type="presParOf" srcId="{05A72DDA-E2D6-4372-9700-E40DF037277D}" destId="{1000DBEF-84D2-420D-AE4A-A6B74E1D33EC}" srcOrd="1" destOrd="0" presId="urn:microsoft.com/office/officeart/2005/8/layout/radial2"/>
    <dgm:cxn modelId="{4124298C-225C-4EB8-872C-6C4EFA30464F}" type="presParOf" srcId="{FDEF9899-6057-473C-9016-F4E9A6FBD6F2}" destId="{C053F5E2-83F3-4A0E-AA3B-099CFF924E25}" srcOrd="1" destOrd="0" presId="urn:microsoft.com/office/officeart/2005/8/layout/radial2"/>
    <dgm:cxn modelId="{E491B985-69C0-4E46-9F2E-DF8C5B5D614D}" type="presParOf" srcId="{FDEF9899-6057-473C-9016-F4E9A6FBD6F2}" destId="{1C520C27-120C-469A-98A3-4B48936E6B5A}" srcOrd="2" destOrd="0" presId="urn:microsoft.com/office/officeart/2005/8/layout/radial2"/>
    <dgm:cxn modelId="{02100883-BD6A-4C7B-87A9-9DA93B124684}" type="presParOf" srcId="{1C520C27-120C-469A-98A3-4B48936E6B5A}" destId="{735E0959-E67D-4830-BC02-C76A8CB75949}" srcOrd="0" destOrd="0" presId="urn:microsoft.com/office/officeart/2005/8/layout/radial2"/>
    <dgm:cxn modelId="{0ED558FD-DEFC-4B5B-BF11-70542C205F6C}" type="presParOf" srcId="{1C520C27-120C-469A-98A3-4B48936E6B5A}" destId="{7806317E-50A2-4301-BB42-6366F0A32B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F5E2-83F3-4A0E-AA3B-099CFF924E25}">
      <dsp:nvSpPr>
        <dsp:cNvPr id="0" name=""/>
        <dsp:cNvSpPr/>
      </dsp:nvSpPr>
      <dsp:spPr>
        <a:xfrm rot="21508075">
          <a:off x="1385040" y="2884152"/>
          <a:ext cx="2112309" cy="60292"/>
        </a:xfrm>
        <a:custGeom>
          <a:avLst/>
          <a:gdLst/>
          <a:ahLst/>
          <a:cxnLst/>
          <a:rect l="0" t="0" r="0" b="0"/>
          <a:pathLst>
            <a:path>
              <a:moveTo>
                <a:pt x="0" y="30146"/>
              </a:moveTo>
              <a:lnTo>
                <a:pt x="2112309" y="3014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0DBEF-84D2-420D-AE4A-A6B74E1D33EC}">
      <dsp:nvSpPr>
        <dsp:cNvPr id="0" name=""/>
        <dsp:cNvSpPr/>
      </dsp:nvSpPr>
      <dsp:spPr>
        <a:xfrm>
          <a:off x="216014" y="1512161"/>
          <a:ext cx="2801369" cy="28013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E0959-E67D-4830-BC02-C76A8CB75949}">
      <dsp:nvSpPr>
        <dsp:cNvPr id="0" name=""/>
        <dsp:cNvSpPr/>
      </dsp:nvSpPr>
      <dsp:spPr>
        <a:xfrm>
          <a:off x="3493175" y="1656182"/>
          <a:ext cx="4870096" cy="2329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Em Abril, através de uma ideia da Conselheira Tais Bernardes, criamos uma campanha para doação de máscaras para os nossos Aposentados e Pensionistas</a:t>
          </a:r>
          <a:r>
            <a:rPr lang="pt-BR" sz="1500" kern="1200" dirty="0" smtClean="0"/>
            <a:t>.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Distribuímos mais de 150 máscaras, com o apoio da Sec. da Saúde.</a:t>
          </a:r>
          <a:endParaRPr lang="pt-BR" sz="1500" kern="1200" dirty="0"/>
        </a:p>
      </dsp:txBody>
      <dsp:txXfrm>
        <a:off x="4206384" y="1997359"/>
        <a:ext cx="3443678" cy="1647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70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41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31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88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07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91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68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11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5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05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06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7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88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22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0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95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408E-3379-4644-89E2-C6CA3A3AAE24}" type="datetimeFigureOut">
              <a:rPr lang="pt-BR" smtClean="0"/>
              <a:t>17/09/2021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AB9ED6-907C-44A3-9E95-482C7CDF5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64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esg.com.b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.br/en/web/dou/-/lei-complementar-n-173-de-27-de-maio-de-2020-25891516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1484785"/>
            <a:ext cx="7416824" cy="32925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PRESTAÇÃO DE CONTAS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2020/2021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IPRESG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5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6" cy="3777622"/>
          </a:xfrm>
        </p:spPr>
        <p:txBody>
          <a:bodyPr>
            <a:normAutofit/>
          </a:bodyPr>
          <a:lstStyle/>
          <a:p>
            <a:r>
              <a:rPr lang="pt-BR" b="1" dirty="0"/>
              <a:t>Gratificações</a:t>
            </a:r>
            <a:r>
              <a:rPr lang="pt-BR" dirty="0"/>
              <a:t> (3 Diretores e 1 Coordenadora) – R$ 10.124,00 </a:t>
            </a:r>
          </a:p>
          <a:p>
            <a:r>
              <a:rPr lang="pt-BR" b="1" dirty="0"/>
              <a:t>Servidores Cedidos</a:t>
            </a:r>
            <a:r>
              <a:rPr lang="pt-BR" dirty="0"/>
              <a:t> (3 Diretores e 1 Coordenadora) – R$ 13.837,00 </a:t>
            </a:r>
          </a:p>
          <a:p>
            <a:r>
              <a:rPr lang="pt-BR" b="1" dirty="0"/>
              <a:t>Servidores </a:t>
            </a:r>
            <a:r>
              <a:rPr lang="pt-BR" b="1" dirty="0" smtClean="0"/>
              <a:t>Estatutários (IPRESG)</a:t>
            </a:r>
            <a:r>
              <a:rPr lang="pt-BR" b="1" dirty="0"/>
              <a:t> </a:t>
            </a:r>
            <a:r>
              <a:rPr lang="pt-BR" dirty="0"/>
              <a:t>– R$</a:t>
            </a:r>
            <a:r>
              <a:rPr lang="pt-BR" b="1" dirty="0"/>
              <a:t> </a:t>
            </a:r>
            <a:r>
              <a:rPr lang="pt-BR" dirty="0"/>
              <a:t>7.349,73</a:t>
            </a:r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Jetons aos Conselheiros </a:t>
            </a:r>
            <a:r>
              <a:rPr lang="pt-BR" dirty="0"/>
              <a:t>– R$ 1.252,80</a:t>
            </a:r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Contribuição Patronal e Suplementar </a:t>
            </a:r>
            <a:r>
              <a:rPr lang="pt-BR" dirty="0"/>
              <a:t>– R$ 7.541,36</a:t>
            </a: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Valor Obra </a:t>
            </a:r>
            <a:r>
              <a:rPr lang="pt-BR" b="1" dirty="0" smtClean="0"/>
              <a:t>(Auditório) </a:t>
            </a:r>
            <a:r>
              <a:rPr lang="pt-BR" dirty="0"/>
              <a:t>– R$ 434.505,10 </a:t>
            </a:r>
          </a:p>
          <a:p>
            <a:r>
              <a:rPr lang="pt-BR" b="1" dirty="0"/>
              <a:t>Rita Terezinha Porciúncula Leal </a:t>
            </a:r>
            <a:r>
              <a:rPr lang="pt-BR" dirty="0"/>
              <a:t>(Fiscal da Obra) – R$ 6.000,00</a:t>
            </a:r>
          </a:p>
        </p:txBody>
      </p:sp>
    </p:spTree>
    <p:extLst>
      <p:ext uri="{BB962C8B-B14F-4D97-AF65-F5344CB8AC3E}">
        <p14:creationId xmlns:p14="http://schemas.microsoft.com/office/powerpoint/2010/main" val="4089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ebmail.ipresg.com.br/cpsess4915958413/3rdparty/roundcube/?_task=mail&amp;_mbox=INBOX&amp;_uid=32233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4770A58-6877-43A7-AA54-0F54B936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adequamos aos protocolos de segurança da COVID 19</a:t>
            </a:r>
          </a:p>
          <a:p>
            <a:endParaRPr lang="pt-BR" sz="2400" dirty="0"/>
          </a:p>
          <a:p>
            <a:r>
              <a:rPr lang="pt-BR" sz="2400" dirty="0" smtClean="0"/>
              <a:t>Uso de máscaras</a:t>
            </a:r>
          </a:p>
          <a:p>
            <a:r>
              <a:rPr lang="pt-BR" sz="2400" dirty="0" smtClean="0"/>
              <a:t>Distanciamento social</a:t>
            </a:r>
          </a:p>
          <a:p>
            <a:r>
              <a:rPr lang="pt-BR" sz="2400" dirty="0" smtClean="0"/>
              <a:t>Disponibilização de álcool em gel</a:t>
            </a:r>
          </a:p>
          <a:p>
            <a:r>
              <a:rPr lang="pt-BR" sz="2400" dirty="0" smtClean="0"/>
              <a:t>Agendamento de horários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0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30264"/>
              </p:ext>
            </p:extLst>
          </p:nvPr>
        </p:nvGraphicFramePr>
        <p:xfrm>
          <a:off x="323528" y="188640"/>
          <a:ext cx="8363272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1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59" y="282270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IMG-20200409-WA0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76" y="3789040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 descr="IMG-20200409-WA00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6" y="2780928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51" y="3929332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3" descr="IMG-20200409-WA00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49" y="244574"/>
            <a:ext cx="1697648" cy="226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75" y="3008525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78" y="3501008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171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01824"/>
            <a:ext cx="17129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2C82A87-C7AB-42FC-B152-ED750907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0"/>
            <a:ext cx="8363272" cy="6081539"/>
          </a:xfrm>
        </p:spPr>
        <p:txBody>
          <a:bodyPr/>
          <a:lstStyle/>
          <a:p>
            <a:pPr marL="0" indent="0">
              <a:buNone/>
            </a:pPr>
            <a:endParaRPr lang="pt-BR" altLang="pt-BR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altLang="pt-BR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altLang="pt-BR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altLang="pt-BR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altLang="pt-BR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altLang="pt-BR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Lançamos o </a:t>
            </a:r>
            <a:r>
              <a:rPr lang="pt-BR" altLang="pt-B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novo site, o endereço permanece o mesmo, </a:t>
            </a:r>
            <a:r>
              <a:rPr lang="pt-BR" alt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www.ipresg.com.br</a:t>
            </a:r>
            <a:r>
              <a:rPr lang="pt-BR" altLang="pt-B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porém, </a:t>
            </a:r>
            <a:r>
              <a:rPr lang="pt-BR" altLang="pt-BR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mais </a:t>
            </a:r>
            <a:r>
              <a:rPr lang="pt-BR" altLang="pt-B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moderno e atrativo.</a:t>
            </a: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F78A860-4E22-468B-B9A0-383CFE6C1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B402232B-49D9-4A9A-AACE-5B291909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https://webmail.ipresg.com.br/cpsess4915958413/3rdparty/roundcube/?_task=mail&amp;_mbox=INBOX&amp;_uid=32232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-132457" y="-1890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640"/>
            <a:ext cx="9144000" cy="66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60941F-972C-45A7-90F3-1650E6BB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/>
          <a:lstStyle/>
          <a:p>
            <a:r>
              <a:rPr lang="pt-BR" dirty="0" smtClean="0"/>
              <a:t>                </a:t>
            </a:r>
            <a:r>
              <a:rPr lang="pt-BR" sz="2000" b="1" dirty="0" smtClean="0"/>
              <a:t>COMUNICADO</a:t>
            </a:r>
            <a:r>
              <a:rPr lang="pt-BR" sz="2000" b="1" dirty="0"/>
              <a:t>:</a:t>
            </a:r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Não há necessidade de contratar profissionais intermediários</a:t>
            </a:r>
            <a:r>
              <a:rPr lang="pt-BR" sz="2400" dirty="0"/>
              <a:t> para </a:t>
            </a:r>
            <a:r>
              <a:rPr lang="pt-BR" sz="2400" dirty="0" smtClean="0"/>
              <a:t>encaminhar pedido de Aposentadoria ou Pensão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17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Frases Inesquecíve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594928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OBRIGADA!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8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033274-5500-4AE1-8069-AC90AF57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053542" cy="1031417"/>
          </a:xfrm>
        </p:spPr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DO IPRESG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18F0442-44C6-4D5F-A68A-17529B97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8" y="1711265"/>
            <a:ext cx="9005978" cy="4056572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/>
              <a:t>Fabiana Pohlmann Machado – Diretora Presidente</a:t>
            </a:r>
          </a:p>
          <a:p>
            <a:r>
              <a:rPr lang="pt-BR" sz="1800" dirty="0" smtClean="0"/>
              <a:t>Claudia Fialho Gomes </a:t>
            </a:r>
            <a:r>
              <a:rPr lang="pt-BR" sz="1800" dirty="0" err="1" smtClean="0"/>
              <a:t>Vinadé</a:t>
            </a:r>
            <a:r>
              <a:rPr lang="pt-BR" sz="1800" dirty="0" smtClean="0"/>
              <a:t> – Diretora </a:t>
            </a:r>
            <a:r>
              <a:rPr lang="pt-BR" sz="1800" dirty="0"/>
              <a:t>de </a:t>
            </a:r>
            <a:r>
              <a:rPr lang="pt-BR" sz="1800" dirty="0" smtClean="0"/>
              <a:t>Previdência e Atuária</a:t>
            </a:r>
            <a:endParaRPr lang="pt-BR" sz="1800" dirty="0"/>
          </a:p>
          <a:p>
            <a:r>
              <a:rPr lang="pt-BR" sz="1800" dirty="0"/>
              <a:t>Luciana Rodrigues Souto – Diretora Administrativa Financeira</a:t>
            </a:r>
          </a:p>
          <a:p>
            <a:r>
              <a:rPr lang="pt-BR" sz="1800" dirty="0"/>
              <a:t>Claudia Regina Neves Barboza – Coordenadora de Previdência</a:t>
            </a:r>
          </a:p>
          <a:p>
            <a:r>
              <a:rPr lang="pt-BR" sz="1800" dirty="0"/>
              <a:t>Vinícius de Lima </a:t>
            </a:r>
            <a:r>
              <a:rPr lang="pt-BR" sz="1800" dirty="0" err="1"/>
              <a:t>Zuse</a:t>
            </a:r>
            <a:r>
              <a:rPr lang="pt-BR" sz="1800" dirty="0"/>
              <a:t> – Contador </a:t>
            </a:r>
          </a:p>
          <a:p>
            <a:r>
              <a:rPr lang="pt-BR" sz="1800" dirty="0" err="1"/>
              <a:t>Querina</a:t>
            </a:r>
            <a:r>
              <a:rPr lang="pt-BR" sz="1800" dirty="0"/>
              <a:t> Ramos de Góes – Agente Previdenciária (Folha de Pagamento)</a:t>
            </a:r>
          </a:p>
          <a:p>
            <a:r>
              <a:rPr lang="pt-BR" sz="1800" dirty="0"/>
              <a:t>Pâmela Luiza Torres de Souza – Agente Previdenciária (COMPREV/ Apoio Contabilidade)</a:t>
            </a:r>
          </a:p>
          <a:p>
            <a:r>
              <a:rPr lang="pt-BR" sz="1800" dirty="0"/>
              <a:t>Luiza Sampaio </a:t>
            </a:r>
            <a:r>
              <a:rPr lang="pt-BR" sz="1800" dirty="0" err="1" smtClean="0"/>
              <a:t>Cirolini</a:t>
            </a:r>
            <a:r>
              <a:rPr lang="pt-BR" sz="1800" dirty="0" smtClean="0"/>
              <a:t> – </a:t>
            </a:r>
            <a:r>
              <a:rPr lang="pt-BR" sz="1800" dirty="0"/>
              <a:t>Estagiária (recepção e apoio nas aposentadorias)</a:t>
            </a:r>
          </a:p>
          <a:p>
            <a:r>
              <a:rPr lang="pt-BR" sz="1800" dirty="0"/>
              <a:t>Roberta Vieira Brasil </a:t>
            </a:r>
            <a:r>
              <a:rPr lang="pt-BR" sz="1800" dirty="0" smtClean="0"/>
              <a:t>- Estagiária </a:t>
            </a:r>
            <a:r>
              <a:rPr lang="pt-BR" sz="1800" dirty="0"/>
              <a:t>(recepção e apoio administrativo)</a:t>
            </a:r>
          </a:p>
          <a:p>
            <a:endParaRPr lang="pt-BR" dirty="0"/>
          </a:p>
          <a:p>
            <a:r>
              <a:rPr lang="pt-BR" sz="1950" b="1" dirty="0">
                <a:solidFill>
                  <a:srgbClr val="FF1D1D"/>
                </a:solidFill>
              </a:rPr>
              <a:t>Horário de atendimento ao público das 8h às 14h</a:t>
            </a:r>
          </a:p>
        </p:txBody>
      </p:sp>
    </p:spTree>
    <p:extLst>
      <p:ext uri="{BB962C8B-B14F-4D97-AF65-F5344CB8AC3E}">
        <p14:creationId xmlns:p14="http://schemas.microsoft.com/office/powerpoint/2010/main" val="38242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8CEA066-9404-449B-819D-3CB251AA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14" y="1083565"/>
            <a:ext cx="8318754" cy="4459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Conselhos e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Comitê</a:t>
            </a:r>
          </a:p>
          <a:p>
            <a:pPr marL="0" indent="0" algn="ctr">
              <a:buNone/>
            </a:pPr>
            <a:endParaRPr lang="pt-BR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D9D584A-A70D-4BCB-BB3A-918E2FACA8C1}"/>
              </a:ext>
            </a:extLst>
          </p:cNvPr>
          <p:cNvSpPr txBox="1"/>
          <p:nvPr/>
        </p:nvSpPr>
        <p:spPr>
          <a:xfrm>
            <a:off x="274320" y="1988840"/>
            <a:ext cx="2323719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FF0000"/>
                </a:solidFill>
              </a:rPr>
              <a:t>Conselho de Administração</a:t>
            </a:r>
          </a:p>
          <a:p>
            <a:r>
              <a:rPr lang="pt-BR" sz="1500" b="1" u="sng" dirty="0"/>
              <a:t>Titulares:</a:t>
            </a:r>
            <a:endParaRPr lang="pt-BR" sz="1500" dirty="0"/>
          </a:p>
          <a:p>
            <a:r>
              <a:rPr lang="pt-BR" sz="1500" b="1" dirty="0"/>
              <a:t>Danton Flores -</a:t>
            </a:r>
            <a:r>
              <a:rPr lang="pt-BR" sz="1050" dirty="0"/>
              <a:t>Presidente</a:t>
            </a:r>
            <a:r>
              <a:rPr lang="pt-BR" sz="1500" b="1" dirty="0"/>
              <a:t> </a:t>
            </a:r>
            <a:endParaRPr lang="pt-BR" sz="1500" dirty="0"/>
          </a:p>
          <a:p>
            <a:r>
              <a:rPr lang="pt-BR" sz="1500" b="1" dirty="0" err="1"/>
              <a:t>Maykon</a:t>
            </a:r>
            <a:r>
              <a:rPr lang="pt-BR" sz="1500" b="1" dirty="0"/>
              <a:t> Borges</a:t>
            </a:r>
            <a:endParaRPr lang="pt-BR" sz="1500" dirty="0"/>
          </a:p>
          <a:p>
            <a:r>
              <a:rPr lang="pt-BR" sz="1500" b="1" dirty="0" err="1"/>
              <a:t>Geseolaine</a:t>
            </a:r>
            <a:r>
              <a:rPr lang="pt-BR" sz="1500" b="1" dirty="0"/>
              <a:t> </a:t>
            </a:r>
            <a:r>
              <a:rPr lang="pt-BR" sz="1500" b="1" dirty="0" err="1"/>
              <a:t>Rieffel</a:t>
            </a:r>
            <a:endParaRPr lang="pt-BR" sz="1500" b="1" dirty="0"/>
          </a:p>
          <a:p>
            <a:r>
              <a:rPr lang="pt-BR" sz="1500" b="1" dirty="0"/>
              <a:t>Tais Bernardes </a:t>
            </a:r>
            <a:endParaRPr lang="pt-BR" sz="1500" dirty="0"/>
          </a:p>
          <a:p>
            <a:pPr lvl="0"/>
            <a:r>
              <a:rPr lang="pt-BR" sz="1500" b="1" dirty="0"/>
              <a:t>Esmeralda S. da Silva </a:t>
            </a:r>
            <a:endParaRPr lang="pt-BR" sz="1500" dirty="0"/>
          </a:p>
          <a:p>
            <a:r>
              <a:rPr lang="pt-BR" sz="1500" b="1" dirty="0"/>
              <a:t> </a:t>
            </a:r>
            <a:endParaRPr lang="pt-BR" sz="1500" dirty="0"/>
          </a:p>
          <a:p>
            <a:r>
              <a:rPr lang="pt-BR" sz="1500" b="1" dirty="0">
                <a:solidFill>
                  <a:srgbClr val="FF0000"/>
                </a:solidFill>
              </a:rPr>
              <a:t>Suplentes do Cons. de Administração:</a:t>
            </a:r>
            <a:endParaRPr lang="pt-BR" sz="1500" dirty="0">
              <a:solidFill>
                <a:srgbClr val="FF0000"/>
              </a:solidFill>
            </a:endParaRPr>
          </a:p>
          <a:p>
            <a:r>
              <a:rPr lang="pt-BR" sz="1500" dirty="0" err="1"/>
              <a:t>Graciele</a:t>
            </a:r>
            <a:r>
              <a:rPr lang="pt-BR" sz="1500" dirty="0"/>
              <a:t> </a:t>
            </a:r>
            <a:r>
              <a:rPr lang="pt-BR" sz="1500" dirty="0" err="1"/>
              <a:t>Pouzada</a:t>
            </a:r>
            <a:endParaRPr lang="pt-BR" sz="1500" dirty="0"/>
          </a:p>
          <a:p>
            <a:r>
              <a:rPr lang="pt-BR" sz="1500" dirty="0"/>
              <a:t>Humberto Petrarca</a:t>
            </a:r>
          </a:p>
          <a:p>
            <a:r>
              <a:rPr lang="pt-BR" sz="1500" dirty="0"/>
              <a:t>Fabiano Camargo</a:t>
            </a:r>
          </a:p>
          <a:p>
            <a:r>
              <a:rPr lang="pt-BR" sz="1500" dirty="0" err="1"/>
              <a:t>Gleidevan</a:t>
            </a:r>
            <a:r>
              <a:rPr lang="pt-BR" sz="1500" dirty="0"/>
              <a:t> Marques </a:t>
            </a:r>
          </a:p>
          <a:p>
            <a:r>
              <a:rPr lang="pt-BR" sz="1500" dirty="0"/>
              <a:t>José </a:t>
            </a:r>
            <a:r>
              <a:rPr lang="pt-BR" sz="1500" dirty="0" err="1"/>
              <a:t>Vaner</a:t>
            </a:r>
            <a:r>
              <a:rPr lang="pt-BR" sz="1500" dirty="0"/>
              <a:t> Marques</a:t>
            </a:r>
          </a:p>
          <a:p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4123637-5EFD-4CCE-B408-67FAB53559CC}"/>
              </a:ext>
            </a:extLst>
          </p:cNvPr>
          <p:cNvSpPr txBox="1"/>
          <p:nvPr/>
        </p:nvSpPr>
        <p:spPr>
          <a:xfrm>
            <a:off x="2968371" y="1984251"/>
            <a:ext cx="2834640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FF0000"/>
                </a:solidFill>
              </a:rPr>
              <a:t>Conselho de Fiscal</a:t>
            </a:r>
            <a:endParaRPr lang="pt-BR" sz="1500" dirty="0">
              <a:solidFill>
                <a:srgbClr val="FF0000"/>
              </a:solidFill>
            </a:endParaRPr>
          </a:p>
          <a:p>
            <a:r>
              <a:rPr lang="pt-BR" sz="1500" b="1" u="sng" dirty="0"/>
              <a:t>Titulares:</a:t>
            </a:r>
            <a:endParaRPr lang="pt-BR" sz="1500" dirty="0"/>
          </a:p>
          <a:p>
            <a:r>
              <a:rPr lang="pt-BR" sz="1500" b="1" dirty="0" err="1"/>
              <a:t>Graziele</a:t>
            </a:r>
            <a:r>
              <a:rPr lang="pt-BR" sz="1500" b="1" dirty="0"/>
              <a:t> </a:t>
            </a:r>
            <a:r>
              <a:rPr lang="pt-BR" sz="1500" b="1" dirty="0" err="1"/>
              <a:t>Soleimann</a:t>
            </a:r>
            <a:r>
              <a:rPr lang="pt-BR" sz="1500" b="1" dirty="0"/>
              <a:t> - </a:t>
            </a:r>
            <a:r>
              <a:rPr lang="pt-BR" sz="1050" dirty="0"/>
              <a:t>Presidente</a:t>
            </a:r>
            <a:endParaRPr lang="pt-BR" sz="1500" dirty="0"/>
          </a:p>
          <a:p>
            <a:r>
              <a:rPr lang="pt-BR" sz="1500" b="1" dirty="0"/>
              <a:t>Márcio Araújo </a:t>
            </a:r>
          </a:p>
          <a:p>
            <a:r>
              <a:rPr lang="pt-BR" sz="1500" b="1" dirty="0"/>
              <a:t>Dani Beatriz Aguirre Vieira  </a:t>
            </a:r>
          </a:p>
          <a:p>
            <a:pPr lvl="0"/>
            <a:r>
              <a:rPr lang="pt-BR" sz="1500" b="1" dirty="0"/>
              <a:t>Marta J. Ramos Mendes </a:t>
            </a:r>
          </a:p>
          <a:p>
            <a:pPr lvl="0"/>
            <a:r>
              <a:rPr lang="pt-BR" sz="1500" b="1" dirty="0"/>
              <a:t>Karine Ribeiro Rodrigues </a:t>
            </a:r>
          </a:p>
          <a:p>
            <a:endParaRPr lang="pt-BR" sz="1500" b="1" u="sng" dirty="0"/>
          </a:p>
          <a:p>
            <a:r>
              <a:rPr lang="pt-BR" sz="1500" b="1" dirty="0">
                <a:solidFill>
                  <a:srgbClr val="FF0000"/>
                </a:solidFill>
              </a:rPr>
              <a:t>Suplentes do Conselho Fiscal:</a:t>
            </a:r>
          </a:p>
          <a:p>
            <a:r>
              <a:rPr lang="pt-BR" sz="1500" dirty="0"/>
              <a:t>Maria Elizabeth H. Mello</a:t>
            </a:r>
          </a:p>
          <a:p>
            <a:r>
              <a:rPr lang="pt-BR" sz="1500" dirty="0"/>
              <a:t>Paulo Afonso Rodrigues</a:t>
            </a:r>
          </a:p>
          <a:p>
            <a:r>
              <a:rPr lang="pt-BR" sz="1500" dirty="0"/>
              <a:t>Valdirene M. dos Santos</a:t>
            </a:r>
          </a:p>
          <a:p>
            <a:r>
              <a:rPr lang="pt-BR" sz="1500" dirty="0"/>
              <a:t>Carlos Conceição Leite</a:t>
            </a:r>
          </a:p>
          <a:p>
            <a:r>
              <a:rPr lang="pt-BR" sz="1500" dirty="0"/>
              <a:t>Pamela A. dos Santos Silva</a:t>
            </a:r>
          </a:p>
          <a:p>
            <a:endParaRPr lang="pt-BR" sz="1500" dirty="0"/>
          </a:p>
          <a:p>
            <a:endParaRPr lang="pt-BR" sz="1350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1D989D4-00F6-4108-9933-51C93ABE9028}"/>
              </a:ext>
            </a:extLst>
          </p:cNvPr>
          <p:cNvSpPr txBox="1"/>
          <p:nvPr/>
        </p:nvSpPr>
        <p:spPr>
          <a:xfrm>
            <a:off x="6173343" y="1984251"/>
            <a:ext cx="2834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FF0000"/>
                </a:solidFill>
              </a:rPr>
              <a:t>Comitê de Investimentos</a:t>
            </a:r>
            <a:endParaRPr lang="pt-BR" sz="1500" dirty="0">
              <a:solidFill>
                <a:srgbClr val="FF0000"/>
              </a:solidFill>
            </a:endParaRPr>
          </a:p>
          <a:p>
            <a:r>
              <a:rPr lang="pt-BR" sz="1500" b="1" u="sng" dirty="0"/>
              <a:t>Titulares:</a:t>
            </a:r>
            <a:endParaRPr lang="pt-BR" sz="1500" dirty="0"/>
          </a:p>
          <a:p>
            <a:r>
              <a:rPr lang="pt-BR" sz="1500" b="1" dirty="0"/>
              <a:t>Luciana R. Souto - </a:t>
            </a:r>
            <a:r>
              <a:rPr lang="pt-BR" sz="1050" dirty="0"/>
              <a:t>Presidente</a:t>
            </a:r>
          </a:p>
          <a:p>
            <a:r>
              <a:rPr lang="pt-BR" sz="1500" b="1" dirty="0"/>
              <a:t>Mirian Alves da Silveira</a:t>
            </a:r>
            <a:endParaRPr lang="pt-BR" sz="1500" dirty="0"/>
          </a:p>
          <a:p>
            <a:r>
              <a:rPr lang="pt-BR" sz="1500" b="1" dirty="0"/>
              <a:t>Adalberto M. Machado  </a:t>
            </a:r>
            <a:endParaRPr lang="pt-BR" sz="1500" dirty="0"/>
          </a:p>
          <a:p>
            <a:endParaRPr lang="pt-BR" sz="1500" b="1" dirty="0"/>
          </a:p>
          <a:p>
            <a:r>
              <a:rPr lang="pt-BR" sz="1500" b="1" dirty="0">
                <a:solidFill>
                  <a:srgbClr val="FF0000"/>
                </a:solidFill>
              </a:rPr>
              <a:t>Suplentes do Comitê:</a:t>
            </a:r>
            <a:endParaRPr lang="pt-BR" sz="1500" b="1" dirty="0"/>
          </a:p>
          <a:p>
            <a:r>
              <a:rPr lang="pt-BR" sz="1500" dirty="0"/>
              <a:t>Vinícius de Lima </a:t>
            </a:r>
            <a:r>
              <a:rPr lang="pt-BR" sz="1500" dirty="0" err="1"/>
              <a:t>Zuse</a:t>
            </a:r>
            <a:endParaRPr lang="pt-BR" sz="1500" dirty="0"/>
          </a:p>
          <a:p>
            <a:r>
              <a:rPr lang="pt-BR" sz="1500" dirty="0"/>
              <a:t>Pâmela L. T. de Souza </a:t>
            </a:r>
            <a:endParaRPr lang="pt-BR" sz="1350" dirty="0"/>
          </a:p>
          <a:p>
            <a:r>
              <a:rPr lang="pt-BR" sz="1350" b="1" dirty="0"/>
              <a:t> </a:t>
            </a:r>
            <a:endParaRPr lang="pt-BR" sz="1350" dirty="0"/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14256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0A76BF5-FE94-40BF-AA29-8D1D47DA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01" y="1227582"/>
            <a:ext cx="7493466" cy="4406821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Em 2020 foram aposentados </a:t>
            </a:r>
            <a:r>
              <a:rPr lang="pt-BR" sz="2400" b="1" dirty="0" smtClean="0">
                <a:solidFill>
                  <a:srgbClr val="FF0000"/>
                </a:solidFill>
              </a:rPr>
              <a:t>23 servidores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e em 2021 até o mês de setembro 24.</a:t>
            </a:r>
            <a:endParaRPr lang="pt-BR" sz="2400" b="1" dirty="0">
              <a:solidFill>
                <a:srgbClr val="FF0000"/>
              </a:solidFill>
            </a:endParaRPr>
          </a:p>
          <a:p>
            <a:pPr algn="ctr"/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Depois de entregue todos os documentos, nenhum processo leva mais que 30 dias para tramitar junto ao IPRESG e Tribunal de Contas.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9" y="4386532"/>
            <a:ext cx="2152291" cy="16142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47" y="4245814"/>
            <a:ext cx="2339915" cy="17549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1" y="4228741"/>
            <a:ext cx="2380891" cy="17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8B0481C-B2CD-41BF-9B4C-C2A080FE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812625"/>
            <a:ext cx="8054915" cy="4188125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/>
              <a:t>Folha de Pagamento mensal: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R$ </a:t>
            </a:r>
            <a:r>
              <a:rPr lang="pt-BR" sz="2400" b="1" dirty="0" smtClean="0">
                <a:solidFill>
                  <a:srgbClr val="FF0000"/>
                </a:solidFill>
              </a:rPr>
              <a:t>1.310.699,08(Agosto)</a:t>
            </a:r>
            <a:endParaRPr lang="pt-B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400" dirty="0"/>
          </a:p>
          <a:p>
            <a:pPr algn="just"/>
            <a:r>
              <a:rPr lang="pt-BR" sz="2400" u="sng" dirty="0"/>
              <a:t>Total de segurados:</a:t>
            </a:r>
            <a:r>
              <a:rPr lang="pt-BR" sz="2400" dirty="0"/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368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(Aposentados e Pensionistas)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085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291ABC-86F5-4033-A2DA-64134F6F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10" y="1009164"/>
            <a:ext cx="8585439" cy="150435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de Administração</a:t>
            </a:r>
            <a:r>
              <a:rPr lang="pt-BR" dirty="0"/>
              <a:t/>
            </a:r>
            <a:br>
              <a:rPr lang="pt-BR" dirty="0"/>
            </a:br>
            <a:r>
              <a:rPr lang="pt-BR" sz="1800" dirty="0"/>
              <a:t>É o percentual estabelecido em lei de cada ente, no nosso caso é 2%, para custear as despesas correntes e de capital necessárias à organização e ao funcionamento da unidade gestora do RPPS, no caso o IPRESG.</a:t>
            </a:r>
            <a:endParaRPr lang="pt-BR" sz="15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7E16978-1913-45E8-9841-8AFC54BA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10" y="2584172"/>
            <a:ext cx="8505084" cy="314661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100" dirty="0"/>
              <a:t>Entre todos os gastos, contratos, material de expediente, manutenção, </a:t>
            </a:r>
            <a:r>
              <a:rPr lang="pt-BR" sz="2100" dirty="0" smtClean="0"/>
              <a:t>estatutários, estagiárias </a:t>
            </a:r>
            <a:r>
              <a:rPr lang="pt-BR" sz="2100" dirty="0"/>
              <a:t>e gratificações dos servidores, </a:t>
            </a:r>
            <a:r>
              <a:rPr lang="pt-BR" sz="2100" b="1" dirty="0" smtClean="0">
                <a:solidFill>
                  <a:srgbClr val="FF0000"/>
                </a:solidFill>
              </a:rPr>
              <a:t>aproximadamente R$ 55 mil </a:t>
            </a:r>
            <a:r>
              <a:rPr lang="pt-BR" sz="2100" b="1" dirty="0">
                <a:solidFill>
                  <a:srgbClr val="FF0000"/>
                </a:solidFill>
              </a:rPr>
              <a:t>mensal.</a:t>
            </a:r>
          </a:p>
          <a:p>
            <a:r>
              <a:rPr lang="pt-BR" sz="2100" b="1" dirty="0"/>
              <a:t>Em </a:t>
            </a:r>
            <a:r>
              <a:rPr lang="pt-BR" sz="2100" b="1" dirty="0" smtClean="0"/>
              <a:t>2021 </a:t>
            </a:r>
            <a:r>
              <a:rPr lang="pt-BR" sz="2100" b="1" dirty="0"/>
              <a:t>sobra uma média de R$ </a:t>
            </a:r>
            <a:r>
              <a:rPr lang="pt-BR" sz="2100" b="1" dirty="0" smtClean="0"/>
              <a:t>18 mil mensal</a:t>
            </a:r>
            <a:r>
              <a:rPr lang="pt-BR" sz="2100" b="1" dirty="0"/>
              <a:t>.</a:t>
            </a:r>
          </a:p>
          <a:p>
            <a:pPr algn="just"/>
            <a:r>
              <a:rPr lang="pt-BR" sz="2100" b="1" dirty="0"/>
              <a:t>Por mês pagamos em torno de R$ </a:t>
            </a:r>
            <a:r>
              <a:rPr lang="pt-BR" sz="2100" b="1" dirty="0" smtClean="0"/>
              <a:t>45 </a:t>
            </a:r>
            <a:r>
              <a:rPr lang="pt-BR" sz="2100" b="1" dirty="0"/>
              <a:t>mil de PASEP (sendo que 20 mil é de parcelamento que representa pagamentos de anos anteriores que não foram pagos e </a:t>
            </a:r>
            <a:r>
              <a:rPr lang="pt-BR" sz="2100" b="1" dirty="0" smtClean="0"/>
              <a:t>25 </a:t>
            </a:r>
            <a:r>
              <a:rPr lang="pt-BR" sz="2100" b="1" dirty="0"/>
              <a:t>mil das contribuições normais) </a:t>
            </a:r>
          </a:p>
          <a:p>
            <a:pPr algn="just"/>
            <a:r>
              <a:rPr lang="pt-BR" sz="2100" b="1" dirty="0"/>
              <a:t>Em </a:t>
            </a:r>
            <a:r>
              <a:rPr lang="pt-BR" sz="2100" b="1" dirty="0" smtClean="0">
                <a:solidFill>
                  <a:srgbClr val="FF0000"/>
                </a:solidFill>
              </a:rPr>
              <a:t>2020</a:t>
            </a:r>
            <a:r>
              <a:rPr lang="pt-BR" sz="2100" b="1" dirty="0" smtClean="0"/>
              <a:t> </a:t>
            </a:r>
            <a:r>
              <a:rPr lang="pt-BR" sz="2100" b="1" dirty="0"/>
              <a:t>sobrou o valor de R$ </a:t>
            </a:r>
            <a:r>
              <a:rPr lang="pt-BR" sz="2100" b="1" dirty="0" smtClean="0"/>
              <a:t>287.629,45</a:t>
            </a:r>
            <a:endParaRPr lang="pt-BR" sz="2100" b="1" dirty="0"/>
          </a:p>
        </p:txBody>
      </p:sp>
    </p:spTree>
    <p:extLst>
      <p:ext uri="{BB962C8B-B14F-4D97-AF65-F5344CB8AC3E}">
        <p14:creationId xmlns:p14="http://schemas.microsoft.com/office/powerpoint/2010/main" val="8739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E900428-7293-4B91-B909-5F1C8D47F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408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Mensais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/>
              <a:t>IGAM</a:t>
            </a:r>
            <a:r>
              <a:rPr lang="pt-BR" dirty="0"/>
              <a:t> (Assessoria Jurídica, Contábil e Gestão) – R$ 1.409,81 </a:t>
            </a:r>
          </a:p>
          <a:p>
            <a:r>
              <a:rPr lang="pt-BR" b="1" dirty="0"/>
              <a:t>GOVBR SUL</a:t>
            </a:r>
            <a:r>
              <a:rPr lang="pt-BR" dirty="0"/>
              <a:t> (Sistema Pessoal, Contabilidade, Patrimônio, Transparência) – R$ 8.894,15 </a:t>
            </a:r>
          </a:p>
          <a:p>
            <a:r>
              <a:rPr lang="pt-BR" b="1" dirty="0"/>
              <a:t>Rosana </a:t>
            </a:r>
            <a:r>
              <a:rPr lang="pt-BR" b="1" dirty="0" err="1"/>
              <a:t>Seger</a:t>
            </a:r>
            <a:r>
              <a:rPr lang="pt-BR" dirty="0"/>
              <a:t> (Advogada) – R$ 2.026,59 </a:t>
            </a:r>
          </a:p>
          <a:p>
            <a:r>
              <a:rPr lang="pt-BR" b="1" dirty="0"/>
              <a:t>Maurício da Rocha Pinto </a:t>
            </a:r>
            <a:r>
              <a:rPr lang="pt-BR" dirty="0"/>
              <a:t>- Acesso Informática</a:t>
            </a:r>
            <a:r>
              <a:rPr lang="pt-BR" b="1" dirty="0"/>
              <a:t> </a:t>
            </a:r>
            <a:r>
              <a:rPr lang="pt-BR" dirty="0"/>
              <a:t>– R$ 757,78</a:t>
            </a:r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Gestor Um</a:t>
            </a:r>
            <a:r>
              <a:rPr lang="pt-BR" dirty="0"/>
              <a:t> (Pareceres de Aposentadoria e Cálculo Atuarial) – R$ 968,92 </a:t>
            </a:r>
          </a:p>
          <a:p>
            <a:r>
              <a:rPr lang="pt-BR" b="1" dirty="0"/>
              <a:t>Referência Gestão e Risco</a:t>
            </a:r>
            <a:r>
              <a:rPr lang="pt-BR" dirty="0"/>
              <a:t> (Assessoria de Investimentos) – R$ 700,77 </a:t>
            </a:r>
          </a:p>
          <a:p>
            <a:r>
              <a:rPr lang="pt-BR" b="1" dirty="0"/>
              <a:t>CIEE-RS</a:t>
            </a:r>
            <a:r>
              <a:rPr lang="pt-BR" dirty="0"/>
              <a:t> (Estagiárias) – R$ 2.007,66 </a:t>
            </a:r>
          </a:p>
          <a:p>
            <a:r>
              <a:rPr lang="pt-BR" b="1" dirty="0" err="1"/>
              <a:t>Qualitec</a:t>
            </a:r>
            <a:r>
              <a:rPr lang="pt-BR" dirty="0"/>
              <a:t> (Monitoramento) – R$ 233,00 </a:t>
            </a:r>
          </a:p>
          <a:p>
            <a:r>
              <a:rPr lang="pt-BR" b="1" dirty="0" err="1"/>
              <a:t>Qualitec</a:t>
            </a:r>
            <a:r>
              <a:rPr lang="pt-BR" dirty="0"/>
              <a:t> (São Gabriel + Segura) – R$ 79,90 </a:t>
            </a:r>
          </a:p>
          <a:p>
            <a:r>
              <a:rPr lang="pt-BR" b="1" dirty="0"/>
              <a:t>IP Tecnologia</a:t>
            </a:r>
            <a:r>
              <a:rPr lang="pt-BR" dirty="0"/>
              <a:t> (Extrato Previdenciário) – R$ 814,05 </a:t>
            </a:r>
          </a:p>
          <a:p>
            <a:r>
              <a:rPr lang="pt-BR" b="1" dirty="0"/>
              <a:t>Guido de Souza Ávila </a:t>
            </a:r>
            <a:r>
              <a:rPr lang="pt-BR" dirty="0"/>
              <a:t>- Jornal da Cidade</a:t>
            </a:r>
            <a:r>
              <a:rPr lang="pt-BR" b="1" dirty="0"/>
              <a:t> </a:t>
            </a:r>
            <a:r>
              <a:rPr lang="pt-BR" dirty="0"/>
              <a:t>– R$167,74</a:t>
            </a:r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NEW LIFE </a:t>
            </a:r>
            <a:r>
              <a:rPr lang="pt-BR" dirty="0"/>
              <a:t>– R$ 156,43</a:t>
            </a:r>
            <a:r>
              <a:rPr lang="pt-BR" b="1" dirty="0"/>
              <a:t> </a:t>
            </a:r>
            <a:endParaRPr lang="pt-BR" dirty="0"/>
          </a:p>
          <a:p>
            <a:r>
              <a:rPr lang="pt-BR" b="1" dirty="0" err="1"/>
              <a:t>Luis</a:t>
            </a:r>
            <a:r>
              <a:rPr lang="pt-BR" b="1" dirty="0"/>
              <a:t> Felipe da Rosa </a:t>
            </a:r>
            <a:r>
              <a:rPr lang="pt-BR" dirty="0"/>
              <a:t>- </a:t>
            </a:r>
            <a:r>
              <a:rPr lang="pt-BR" dirty="0" err="1"/>
              <a:t>Foccusweb</a:t>
            </a:r>
            <a:r>
              <a:rPr lang="pt-BR" dirty="0"/>
              <a:t> (Manutenção Site IPRESG) – R$ 297,46 </a:t>
            </a:r>
          </a:p>
          <a:p>
            <a:r>
              <a:rPr lang="pt-BR" b="1" dirty="0"/>
              <a:t>SUSEPE</a:t>
            </a:r>
            <a:r>
              <a:rPr lang="pt-BR" dirty="0"/>
              <a:t> (Limpeza da Sede) – R$ 907,50 </a:t>
            </a:r>
          </a:p>
          <a:p>
            <a:r>
              <a:rPr lang="pt-BR" dirty="0"/>
              <a:t>Água, Luz e Telefone – R$ 1.480,00 (média) 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2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CFEDB29-1268-4A7D-AE9B-23371E3F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400" dirty="0" smtClean="0"/>
              <a:t>Não houve interrupção nos repasses das </a:t>
            </a:r>
            <a:r>
              <a:rPr lang="pt-BR" sz="2400" dirty="0"/>
              <a:t>contribuições </a:t>
            </a:r>
            <a:r>
              <a:rPr lang="pt-BR" sz="2400" dirty="0" smtClean="0"/>
              <a:t>do servidor </a:t>
            </a:r>
            <a:r>
              <a:rPr lang="pt-BR" sz="2400" dirty="0"/>
              <a:t>e </a:t>
            </a:r>
            <a:r>
              <a:rPr lang="pt-BR" sz="2400" dirty="0" smtClean="0"/>
              <a:t>patronal, tampouco dos acordos </a:t>
            </a:r>
            <a:r>
              <a:rPr lang="pt-BR" sz="2400" dirty="0"/>
              <a:t>de pagamento do parcelamento de dívidas com o Instituto de Previdência de São Gabriel (IPRESG). </a:t>
            </a:r>
            <a:endParaRPr lang="pt-BR" sz="2400" dirty="0" smtClean="0"/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>
                <a:hlinkClick r:id="rId2"/>
              </a:rPr>
              <a:t> Lei Complementar nº </a:t>
            </a:r>
            <a:r>
              <a:rPr lang="pt-BR" sz="2400" dirty="0" smtClean="0">
                <a:hlinkClick r:id="rId2"/>
              </a:rPr>
              <a:t>173/2020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(Possibilidade </a:t>
            </a:r>
            <a:r>
              <a:rPr lang="pt-BR" sz="2400" dirty="0"/>
              <a:t>de suspensão dos parcelamentos e </a:t>
            </a:r>
            <a:r>
              <a:rPr lang="pt-BR" sz="2400" dirty="0" smtClean="0"/>
              <a:t>contribuições)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689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3088210-BBBB-4DD2-963C-9B2B594B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200" b="1" dirty="0"/>
              <a:t>RESUMO DO RELATÓRIO ATUARIAL – EXERCÍCIO </a:t>
            </a:r>
            <a:r>
              <a:rPr lang="pt-BR" sz="2200" b="1" dirty="0" smtClean="0"/>
              <a:t>2021 </a:t>
            </a:r>
            <a:r>
              <a:rPr lang="pt-BR" sz="2200" b="1" dirty="0"/>
              <a:t>– ANO BASE </a:t>
            </a:r>
            <a:r>
              <a:rPr lang="pt-BR" sz="2200" b="1" dirty="0" smtClean="0"/>
              <a:t>2020</a:t>
            </a:r>
            <a:endParaRPr lang="pt-BR" sz="2200" b="1" dirty="0">
              <a:solidFill>
                <a:srgbClr val="FF0000"/>
              </a:solidFill>
            </a:endParaRPr>
          </a:p>
          <a:p>
            <a:r>
              <a:rPr lang="pt-BR" sz="2200" b="1" dirty="0"/>
              <a:t> </a:t>
            </a:r>
            <a:r>
              <a:rPr lang="pt-BR" sz="2200" b="1" dirty="0" smtClean="0"/>
              <a:t>                    </a:t>
            </a:r>
            <a:r>
              <a:rPr lang="pt-BR" sz="2200" b="1" u="sng" dirty="0" smtClean="0"/>
              <a:t>Quantitativo </a:t>
            </a:r>
            <a:r>
              <a:rPr lang="pt-BR" sz="2200" b="1" u="sng" dirty="0"/>
              <a:t>da População por segmento:</a:t>
            </a:r>
            <a:endParaRPr lang="pt-BR" sz="2200" dirty="0"/>
          </a:p>
          <a:p>
            <a:r>
              <a:rPr lang="pt-BR" sz="2200" dirty="0"/>
              <a:t>Ativos: </a:t>
            </a:r>
            <a:r>
              <a:rPr lang="pt-BR" sz="2200" dirty="0" smtClean="0"/>
              <a:t>1083</a:t>
            </a:r>
            <a:endParaRPr lang="pt-BR" sz="2200" dirty="0"/>
          </a:p>
          <a:p>
            <a:r>
              <a:rPr lang="pt-BR" sz="2200" dirty="0"/>
              <a:t>Aposentados: </a:t>
            </a:r>
            <a:r>
              <a:rPr lang="pt-BR" sz="2200" dirty="0" smtClean="0"/>
              <a:t>318</a:t>
            </a:r>
          </a:p>
          <a:p>
            <a:r>
              <a:rPr lang="pt-BR" sz="2200" dirty="0" smtClean="0"/>
              <a:t>Pensionistas</a:t>
            </a:r>
            <a:r>
              <a:rPr lang="pt-BR" sz="2200" dirty="0"/>
              <a:t>: </a:t>
            </a:r>
            <a:r>
              <a:rPr lang="pt-BR" sz="2200" dirty="0" smtClean="0"/>
              <a:t> 50</a:t>
            </a:r>
            <a:endParaRPr lang="pt-BR" sz="2200" dirty="0"/>
          </a:p>
          <a:p>
            <a:r>
              <a:rPr lang="pt-BR" sz="2200" b="1" dirty="0"/>
              <a:t>Total: </a:t>
            </a:r>
            <a:r>
              <a:rPr lang="pt-BR" sz="2200" b="1" dirty="0" smtClean="0"/>
              <a:t>1451</a:t>
            </a: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r>
              <a:rPr lang="pt-BR" sz="2200" b="1" u="sng" dirty="0"/>
              <a:t>Proporção entre Servidores Ativos, Aposentados e Pensionistas</a:t>
            </a:r>
            <a:endParaRPr lang="pt-BR" sz="2200" dirty="0"/>
          </a:p>
          <a:p>
            <a:r>
              <a:rPr lang="pt-BR" sz="2200" dirty="0"/>
              <a:t>Ativos: </a:t>
            </a:r>
            <a:r>
              <a:rPr lang="pt-BR" sz="2200" dirty="0" smtClean="0"/>
              <a:t>75,26%</a:t>
            </a:r>
            <a:endParaRPr lang="pt-BR" sz="2200" dirty="0"/>
          </a:p>
          <a:p>
            <a:r>
              <a:rPr lang="pt-BR" sz="2200" dirty="0"/>
              <a:t>Aposentados e Pensionistas: </a:t>
            </a:r>
            <a:r>
              <a:rPr lang="pt-BR" sz="2200" dirty="0" smtClean="0"/>
              <a:t>24,74%</a:t>
            </a:r>
            <a:endParaRPr lang="pt-BR" sz="2200" dirty="0"/>
          </a:p>
          <a:p>
            <a:r>
              <a:rPr lang="pt-BR" sz="2200" dirty="0"/>
              <a:t>Proporção Ativos/Aposentados e Pensionistas: </a:t>
            </a:r>
            <a:r>
              <a:rPr lang="pt-BR" sz="2200" dirty="0" smtClean="0"/>
              <a:t>3,04 ativo para </a:t>
            </a:r>
            <a:r>
              <a:rPr lang="pt-BR" sz="2200" dirty="0"/>
              <a:t>cada 1 </a:t>
            </a:r>
            <a:r>
              <a:rPr lang="pt-BR" sz="2200" dirty="0" smtClean="0"/>
              <a:t>inativo</a:t>
            </a:r>
            <a:endParaRPr lang="pt-BR" sz="22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</TotalTime>
  <Words>556</Words>
  <Application>Microsoft Office PowerPoint</Application>
  <PresentationFormat>Apresentação na tela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Cacho</vt:lpstr>
      <vt:lpstr>PRESTAÇÃO DE CONTAS  2020/2021 IPRESG</vt:lpstr>
      <vt:lpstr>EQUIPE DO IPRESG</vt:lpstr>
      <vt:lpstr>Apresentação do PowerPoint</vt:lpstr>
      <vt:lpstr>Apresentação do PowerPoint</vt:lpstr>
      <vt:lpstr>Apresentação do PowerPoint</vt:lpstr>
      <vt:lpstr>Taxa de Administração É o percentual estabelecido em lei de cada ente, no nosso caso é 2%, para custear as despesas correntes e de capital necessárias à organização e ao funcionamento da unidade gestora do RPPS, no caso o IPRESG.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2020</dc:title>
  <dc:creator>Diretor Presidente</dc:creator>
  <cp:lastModifiedBy>Windows10</cp:lastModifiedBy>
  <cp:revision>30</cp:revision>
  <dcterms:created xsi:type="dcterms:W3CDTF">2020-03-13T11:54:07Z</dcterms:created>
  <dcterms:modified xsi:type="dcterms:W3CDTF">2021-09-17T15:46:56Z</dcterms:modified>
</cp:coreProperties>
</file>