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2"/>
  </p:notesMasterIdLst>
  <p:sldIdLst>
    <p:sldId id="1738" r:id="rId5"/>
    <p:sldId id="1743" r:id="rId6"/>
    <p:sldId id="1747" r:id="rId7"/>
    <p:sldId id="1746" r:id="rId8"/>
    <p:sldId id="1141" r:id="rId9"/>
    <p:sldId id="1748" r:id="rId10"/>
    <p:sldId id="1750" r:id="rId11"/>
    <p:sldId id="1189" r:id="rId12"/>
    <p:sldId id="1745" r:id="rId13"/>
    <p:sldId id="1181" r:id="rId14"/>
    <p:sldId id="1269" r:id="rId15"/>
    <p:sldId id="1749" r:id="rId16"/>
    <p:sldId id="1280" r:id="rId17"/>
    <p:sldId id="1281" r:id="rId18"/>
    <p:sldId id="1186" r:id="rId19"/>
    <p:sldId id="565" r:id="rId20"/>
    <p:sldId id="1740" r:id="rId21"/>
  </p:sldIdLst>
  <p:sldSz cx="24401463" cy="13716000"/>
  <p:notesSz cx="6819900" cy="9918700"/>
  <p:embeddedFontLst>
    <p:embeddedFont>
      <p:font typeface="CAIXA Std" panose="020B0603020204030204" pitchFamily="34" charset="0"/>
      <p:regular r:id="rId23"/>
      <p:bold r:id="rId24"/>
      <p:italic r:id="rId25"/>
      <p:boldItalic r:id="rId26"/>
    </p:embeddedFont>
    <p:embeddedFont>
      <p:font typeface="CAIXA Std Book" panose="020B0503020204030204" pitchFamily="34" charset="0"/>
      <p:regular r:id="rId27"/>
      <p:italic r:id="rId28"/>
    </p:embeddedFont>
    <p:embeddedFont>
      <p:font typeface="CAIXA Std Light" panose="020B0203020204030204" pitchFamily="34" charset="0"/>
      <p:regular r:id="rId29"/>
      <p:italic r:id="rId30"/>
    </p:embeddedFont>
    <p:embeddedFont>
      <p:font typeface="CAIXA Std SemiBold" panose="020B070302020403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Tw Cen MT" panose="020B0602020104020603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OAS VINDAS!!" id="{5F48643F-9192-1842-ABA7-F5A9D791A67C}">
          <p14:sldIdLst/>
        </p14:section>
        <p14:section name="CAPAS" id="{2288942D-F852-564B-A451-14985C11AF03}">
          <p14:sldIdLst>
            <p14:sldId id="1738"/>
          </p14:sldIdLst>
        </p14:section>
        <p14:section name="SECAO 2" id="{5EE6D923-5A86-D246-912A-0DF5A07FDF9D}">
          <p14:sldIdLst>
            <p14:sldId id="1743"/>
            <p14:sldId id="1747"/>
            <p14:sldId id="1746"/>
            <p14:sldId id="1141"/>
            <p14:sldId id="1748"/>
            <p14:sldId id="1750"/>
            <p14:sldId id="1189"/>
            <p14:sldId id="1745"/>
            <p14:sldId id="1181"/>
            <p14:sldId id="1269"/>
            <p14:sldId id="1749"/>
            <p14:sldId id="1280"/>
            <p14:sldId id="1281"/>
            <p14:sldId id="1186"/>
            <p14:sldId id="565"/>
            <p14:sldId id="17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AFCA0B"/>
    <a:srgbClr val="F39200"/>
    <a:srgbClr val="0074B0"/>
    <a:srgbClr val="F9B000"/>
    <a:srgbClr val="D0E0E3"/>
    <a:srgbClr val="B26F9B"/>
    <a:srgbClr val="00B5E5"/>
    <a:srgbClr val="54BBAB"/>
    <a:srgbClr val="005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7"/>
          </a:xfrm>
          <a:prstGeom prst="rect">
            <a:avLst/>
          </a:prstGeom>
        </p:spPr>
        <p:txBody>
          <a:bodyPr vert="horz" lIns="95637" tIns="47819" rIns="95637" bIns="47819" rtlCol="0"/>
          <a:lstStyle>
            <a:lvl1pPr algn="l">
              <a:defRPr sz="1300" b="0" i="0">
                <a:latin typeface="CAIXA Std" panose="020B0603020204030204" pitchFamily="34" charset="77"/>
              </a:defRPr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7"/>
          </a:xfrm>
          <a:prstGeom prst="rect">
            <a:avLst/>
          </a:prstGeom>
        </p:spPr>
        <p:txBody>
          <a:bodyPr vert="horz" lIns="95637" tIns="47819" rIns="95637" bIns="47819" rtlCol="0"/>
          <a:lstStyle>
            <a:lvl1pPr algn="r">
              <a:defRPr sz="1300" b="0" i="0">
                <a:latin typeface="CAIXA Std" panose="020B0603020204030204" pitchFamily="34" charset="77"/>
              </a:defRPr>
            </a:lvl1pPr>
          </a:lstStyle>
          <a:p>
            <a:fld id="{E899DCD9-A2C4-46FA-AE68-9B87F0F9C80F}" type="datetimeFigureOut">
              <a:rPr lang="pt-BR" smtClean="0"/>
              <a:pPr/>
              <a:t>28/10/2024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39838"/>
            <a:ext cx="595630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37" tIns="47819" rIns="95637" bIns="4781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5637" tIns="47819" rIns="95637" bIns="47819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1045"/>
            <a:ext cx="2955290" cy="497657"/>
          </a:xfrm>
          <a:prstGeom prst="rect">
            <a:avLst/>
          </a:prstGeom>
        </p:spPr>
        <p:txBody>
          <a:bodyPr vert="horz" lIns="95637" tIns="47819" rIns="95637" bIns="47819" rtlCol="0" anchor="b"/>
          <a:lstStyle>
            <a:lvl1pPr algn="l">
              <a:defRPr sz="1300" b="0" i="0">
                <a:latin typeface="CAIXA Std" panose="020B0603020204030204" pitchFamily="34" charset="77"/>
              </a:defRPr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3032" y="9421045"/>
            <a:ext cx="2955290" cy="497657"/>
          </a:xfrm>
          <a:prstGeom prst="rect">
            <a:avLst/>
          </a:prstGeom>
        </p:spPr>
        <p:txBody>
          <a:bodyPr vert="horz" lIns="95637" tIns="47819" rIns="95637" bIns="47819" rtlCol="0" anchor="b"/>
          <a:lstStyle>
            <a:lvl1pPr algn="r">
              <a:defRPr sz="1300" b="0" i="0">
                <a:latin typeface="CAIXA Std" panose="020B0603020204030204" pitchFamily="34" charset="77"/>
              </a:defRPr>
            </a:lvl1pPr>
          </a:lstStyle>
          <a:p>
            <a:fld id="{E9632FFA-7D3E-4D52-B730-07D087FA3A1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364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9623" rtl="0" eaLnBrk="1" latinLnBrk="0" hangingPunct="1">
      <a:defRPr sz="2401" b="0" i="0" kern="1200">
        <a:solidFill>
          <a:schemeClr val="tx1"/>
        </a:solidFill>
        <a:latin typeface="CAIXA Std" panose="020B0603020204030204" pitchFamily="34" charset="77"/>
        <a:ea typeface="+mn-ea"/>
        <a:cs typeface="+mn-cs"/>
      </a:defRPr>
    </a:lvl1pPr>
    <a:lvl2pPr marL="914811" algn="l" defTabSz="1829623" rtl="0" eaLnBrk="1" latinLnBrk="0" hangingPunct="1">
      <a:defRPr sz="2401" b="0" i="0" kern="1200">
        <a:solidFill>
          <a:schemeClr val="tx1"/>
        </a:solidFill>
        <a:latin typeface="CAIXA Std" panose="020B0603020204030204" pitchFamily="34" charset="77"/>
        <a:ea typeface="+mn-ea"/>
        <a:cs typeface="+mn-cs"/>
      </a:defRPr>
    </a:lvl2pPr>
    <a:lvl3pPr marL="1829623" algn="l" defTabSz="1829623" rtl="0" eaLnBrk="1" latinLnBrk="0" hangingPunct="1">
      <a:defRPr sz="2401" b="0" i="0" kern="1200">
        <a:solidFill>
          <a:schemeClr val="tx1"/>
        </a:solidFill>
        <a:latin typeface="CAIXA Std" panose="020B0603020204030204" pitchFamily="34" charset="77"/>
        <a:ea typeface="+mn-ea"/>
        <a:cs typeface="+mn-cs"/>
      </a:defRPr>
    </a:lvl3pPr>
    <a:lvl4pPr marL="2744434" algn="l" defTabSz="1829623" rtl="0" eaLnBrk="1" latinLnBrk="0" hangingPunct="1">
      <a:defRPr sz="2401" b="0" i="0" kern="1200">
        <a:solidFill>
          <a:schemeClr val="tx1"/>
        </a:solidFill>
        <a:latin typeface="CAIXA Std" panose="020B0603020204030204" pitchFamily="34" charset="77"/>
        <a:ea typeface="+mn-ea"/>
        <a:cs typeface="+mn-cs"/>
      </a:defRPr>
    </a:lvl4pPr>
    <a:lvl5pPr marL="3659246" algn="l" defTabSz="1829623" rtl="0" eaLnBrk="1" latinLnBrk="0" hangingPunct="1">
      <a:defRPr sz="2401" b="0" i="0" kern="1200">
        <a:solidFill>
          <a:schemeClr val="tx1"/>
        </a:solidFill>
        <a:latin typeface="CAIXA Std" panose="020B0603020204030204" pitchFamily="34" charset="77"/>
        <a:ea typeface="+mn-ea"/>
        <a:cs typeface="+mn-cs"/>
      </a:defRPr>
    </a:lvl5pPr>
    <a:lvl6pPr marL="4574057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6pPr>
    <a:lvl7pPr marL="5488869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7pPr>
    <a:lvl8pPr marL="6403680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8pPr>
    <a:lvl9pPr marL="7318492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Projeções anteriores</a:t>
            </a:r>
            <a:br>
              <a:rPr lang="pt-BR"/>
            </a:br>
            <a:r>
              <a:rPr lang="pt-BR"/>
              <a:t>IPCA 2022: 5,69%</a:t>
            </a:r>
          </a:p>
          <a:p>
            <a:pPr defTabSz="1847205">
              <a:defRPr/>
            </a:pPr>
            <a:r>
              <a:rPr lang="pt-BR"/>
              <a:t>IPCA 2023: 4,73%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32FFA-7D3E-4D52-B730-07D087FA3A1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28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500154">
              <a:defRPr/>
            </a:pPr>
            <a:fld id="{E9632FFA-7D3E-4D52-B730-07D087FA3A19}" type="slidenum">
              <a:rPr lang="pt-BR" sz="1400">
                <a:solidFill>
                  <a:prstClr val="black"/>
                </a:solidFill>
                <a:latin typeface="Calibri" panose="020F0502020204030204"/>
              </a:rPr>
              <a:pPr defTabSz="500154">
                <a:defRPr/>
              </a:pPr>
              <a:t>8</a:t>
            </a:fld>
            <a:endParaRPr lang="pt-BR" sz="1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547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500154">
              <a:defRPr/>
            </a:pPr>
            <a:fld id="{E9632FFA-7D3E-4D52-B730-07D087FA3A19}" type="slidenum">
              <a:rPr lang="pt-BR" sz="1400">
                <a:solidFill>
                  <a:prstClr val="black"/>
                </a:solidFill>
                <a:latin typeface="Calibri" panose="020F0502020204030204"/>
              </a:rPr>
              <a:pPr defTabSz="500154">
                <a:defRPr/>
              </a:pPr>
              <a:t>9</a:t>
            </a:fld>
            <a:endParaRPr lang="pt-BR" sz="1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9187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500154">
              <a:defRPr/>
            </a:pPr>
            <a:fld id="{E9632FFA-7D3E-4D52-B730-07D087FA3A19}" type="slidenum">
              <a:rPr lang="pt-BR" sz="1400">
                <a:solidFill>
                  <a:prstClr val="black"/>
                </a:solidFill>
                <a:latin typeface="Calibri" panose="020F0502020204030204"/>
              </a:rPr>
              <a:pPr defTabSz="500154">
                <a:defRPr/>
              </a:pPr>
              <a:t>10</a:t>
            </a:fld>
            <a:endParaRPr lang="pt-BR" sz="1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6876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500154">
              <a:defRPr/>
            </a:pPr>
            <a:fld id="{E9632FFA-7D3E-4D52-B730-07D087FA3A19}" type="slidenum">
              <a:rPr lang="pt-BR" sz="1400">
                <a:solidFill>
                  <a:prstClr val="black"/>
                </a:solidFill>
                <a:latin typeface="Calibri" panose="020F0502020204030204"/>
              </a:rPr>
              <a:pPr defTabSz="500154">
                <a:defRPr/>
              </a:pPr>
              <a:t>11</a:t>
            </a:fld>
            <a:endParaRPr lang="pt-BR" sz="1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338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500154">
              <a:defRPr/>
            </a:pPr>
            <a:fld id="{E9632FFA-7D3E-4D52-B730-07D087FA3A19}" type="slidenum">
              <a:rPr lang="pt-BR" sz="1400">
                <a:solidFill>
                  <a:prstClr val="black"/>
                </a:solidFill>
                <a:latin typeface="Calibri" panose="020F0502020204030204"/>
              </a:rPr>
              <a:pPr defTabSz="500154">
                <a:defRPr/>
              </a:pPr>
              <a:t>12</a:t>
            </a:fld>
            <a:endParaRPr lang="pt-BR" sz="1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2492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Projeções anteriores</a:t>
            </a:r>
            <a:br>
              <a:rPr lang="pt-BR"/>
            </a:br>
            <a:r>
              <a:rPr lang="pt-BR"/>
              <a:t>IPCA 2022: 5,69%</a:t>
            </a:r>
          </a:p>
          <a:p>
            <a:pPr defTabSz="1847205">
              <a:defRPr/>
            </a:pPr>
            <a:r>
              <a:rPr lang="pt-BR"/>
              <a:t>IPCA 2023: 4,73%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32FFA-7D3E-4D52-B730-07D087FA3A1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8422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Projeções anteriores</a:t>
            </a:r>
            <a:br>
              <a:rPr lang="pt-BR"/>
            </a:br>
            <a:r>
              <a:rPr lang="pt-BR"/>
              <a:t>IPCA 2022: 5,69%</a:t>
            </a:r>
          </a:p>
          <a:p>
            <a:pPr defTabSz="1847205">
              <a:defRPr/>
            </a:pPr>
            <a:r>
              <a:rPr lang="pt-BR"/>
              <a:t>IPCA 2023: 4,73%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32FFA-7D3E-4D52-B730-07D087FA3A1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125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32FFA-7D3E-4D52-B730-07D087FA3A1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76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48321729-BCAE-8E03-A2D7-4C4F7482AB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63" y="11725058"/>
            <a:ext cx="6137081" cy="11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79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49" userDrawn="1">
          <p15:clr>
            <a:srgbClr val="FBAE40"/>
          </p15:clr>
        </p15:guide>
        <p15:guide id="2" pos="995" userDrawn="1">
          <p15:clr>
            <a:srgbClr val="FBAE40"/>
          </p15:clr>
        </p15:guide>
        <p15:guide id="3" orient="horz" pos="7427" userDrawn="1">
          <p15:clr>
            <a:srgbClr val="FBAE40"/>
          </p15:clr>
        </p15:guide>
        <p15:guide id="4" pos="333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" y="11201441"/>
            <a:ext cx="24396302" cy="25145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639F4726-4BA5-6BAE-8F43-716FB8F853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14" y="12048660"/>
            <a:ext cx="6137081" cy="11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126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622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2059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EC99779-FB61-AECA-2AAE-E93E78402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457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3047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A199B83-E0AB-8D4A-CA15-51F833ED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3526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7156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4366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2914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4" y="118"/>
            <a:ext cx="24421509" cy="137299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8504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34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" y="11201441"/>
            <a:ext cx="24396302" cy="25145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56F14203-AE14-CDE9-1D0F-BFC30DF737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14" y="12048660"/>
            <a:ext cx="6137081" cy="11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359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00928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2509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4858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3566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68948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0032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8597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4073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6479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579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" y="11201441"/>
            <a:ext cx="24396292" cy="25145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CAFB3BF1-CFE0-3813-CF10-39BF60A4C7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14" y="12048660"/>
            <a:ext cx="6137081" cy="11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946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2999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15B446E4-4199-5192-85AF-AAD41E0BB3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681" y="5612147"/>
            <a:ext cx="13130200" cy="24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674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 e Título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E17EF1-F5C1-5312-FB49-CD3E7338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066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5" userDrawn="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0110" y="2244726"/>
            <a:ext cx="20741244" cy="4775200"/>
          </a:xfrm>
        </p:spPr>
        <p:txBody>
          <a:bodyPr anchor="b"/>
          <a:lstStyle>
            <a:lvl1pPr algn="ctr">
              <a:defRPr sz="6362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0183" y="7204077"/>
            <a:ext cx="18301097" cy="3311523"/>
          </a:xfrm>
        </p:spPr>
        <p:txBody>
          <a:bodyPr/>
          <a:lstStyle>
            <a:lvl1pPr marL="0" indent="0" algn="ctr">
              <a:buNone/>
              <a:defRPr sz="2545"/>
            </a:lvl1pPr>
            <a:lvl2pPr marL="484792" indent="0" algn="ctr">
              <a:buNone/>
              <a:defRPr sz="2121"/>
            </a:lvl2pPr>
            <a:lvl3pPr marL="969584" indent="0" algn="ctr">
              <a:buNone/>
              <a:defRPr sz="1909"/>
            </a:lvl3pPr>
            <a:lvl4pPr marL="1454376" indent="0" algn="ctr">
              <a:buNone/>
              <a:defRPr sz="1697"/>
            </a:lvl4pPr>
            <a:lvl5pPr marL="1939168" indent="0" algn="ctr">
              <a:buNone/>
              <a:defRPr sz="1697"/>
            </a:lvl5pPr>
            <a:lvl6pPr marL="2423960" indent="0" algn="ctr">
              <a:buNone/>
              <a:defRPr sz="1697"/>
            </a:lvl6pPr>
            <a:lvl7pPr marL="2908752" indent="0" algn="ctr">
              <a:buNone/>
              <a:defRPr sz="1697"/>
            </a:lvl7pPr>
            <a:lvl8pPr marL="3393544" indent="0" algn="ctr">
              <a:buNone/>
              <a:defRPr sz="1697"/>
            </a:lvl8pPr>
            <a:lvl9pPr marL="3878336" indent="0" algn="ctr">
              <a:buNone/>
              <a:defRPr sz="1697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E8BD-FC56-4C1B-A7E1-0B18C7C5F05F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F687-8403-4149-86BC-1E45775B4C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3458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" y="11201441"/>
            <a:ext cx="24396292" cy="25145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4F850781-59B0-323C-C4CF-196F25F963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14" y="12048660"/>
            <a:ext cx="6137081" cy="11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7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" y="11201443"/>
            <a:ext cx="24396282" cy="25145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8" name="Imagem 7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0EAC9FFA-D1E3-4838-D8B9-5AF9B5CBA5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14" y="12048660"/>
            <a:ext cx="6137081" cy="11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82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401463" cy="13718680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65354A42-F86B-5658-BC72-B0CE70AB2E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928" y="565562"/>
            <a:ext cx="4006897" cy="7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91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24401459" cy="13718675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72B0971B-C6D0-0DFD-9150-8B18E736A8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928" y="565562"/>
            <a:ext cx="4006897" cy="7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9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4401463" cy="13718677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CC0C3B74-9832-D772-71DB-E6B6FA90C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928" y="565562"/>
            <a:ext cx="4006897" cy="7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71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24401461" cy="13718677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67C2F631-2EDE-4CA3-4D0A-2E5935CB0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928" y="565562"/>
            <a:ext cx="4006897" cy="7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19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24401461" cy="13718676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A3ABD57A-6729-4252-1F16-9791EE0FC8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928" y="565562"/>
            <a:ext cx="4006897" cy="7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4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7CC90D88-67AC-F224-D69A-2F487375D9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63" y="11725058"/>
            <a:ext cx="6137081" cy="11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63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95" userDrawn="1">
          <p15:clr>
            <a:srgbClr val="FBAE40"/>
          </p15:clr>
        </p15:guide>
        <p15:guide id="2" pos="3308" userDrawn="1">
          <p15:clr>
            <a:srgbClr val="FBAE40"/>
          </p15:clr>
        </p15:guide>
        <p15:guide id="3" orient="horz" pos="7949" userDrawn="1">
          <p15:clr>
            <a:srgbClr val="FBAE40"/>
          </p15:clr>
        </p15:guide>
        <p15:guide id="4" orient="horz" pos="742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24401459" cy="13718676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B72B1A8D-3F22-8C59-C16C-CDD0C28F81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928" y="565562"/>
            <a:ext cx="4006897" cy="7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84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" y="-2700"/>
            <a:ext cx="24401497" cy="137186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51ACF513-FB88-0720-A00B-F1E33B081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3" y="1254821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96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" y="-2699"/>
            <a:ext cx="24401497" cy="137186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60FE60BE-F4C0-2AC7-7ACF-B0F0A8BDD2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3" y="1254821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14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" y="-2699"/>
            <a:ext cx="24401495" cy="137186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2CED63CD-1CED-C5A9-E568-F17A47B91D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3" y="1254821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79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" y="-2699"/>
            <a:ext cx="24401495" cy="137186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DBDBC45D-C19C-F7FF-C2FD-D128D97E54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3" y="1254821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87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" y="-2699"/>
            <a:ext cx="24401493" cy="137186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17710A7D-1149-16F4-D2A6-BD981CB1B9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3" y="1254821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00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" y="-2699"/>
            <a:ext cx="24401493" cy="137186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4C72BDF5-C8DC-156D-263C-50A0699EE7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3" y="1254821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6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48020"/>
            <a:ext cx="24401463" cy="10696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834E2DFB-273C-AAF6-2F1F-63F2D494AC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27" y="188604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37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-48020"/>
            <a:ext cx="24401448" cy="10696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81E6592C-F62F-6908-CAF4-9368C4E96C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27" y="188604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34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-48020"/>
            <a:ext cx="24401448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B16C0AE2-E650-973E-2A68-C8FCB906A1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27" y="188604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" y="0"/>
            <a:ext cx="24396310" cy="2514559"/>
          </a:xfrm>
          <a:prstGeom prst="rect">
            <a:avLst/>
          </a:prstGeom>
        </p:spPr>
      </p:pic>
      <p:pic>
        <p:nvPicPr>
          <p:cNvPr id="2" name="Imagem 1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D9B62488-489D-8202-06B1-90E4B23B55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1" y="661653"/>
            <a:ext cx="4616604" cy="8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-48020"/>
            <a:ext cx="24401425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FF4D65EE-5216-899C-5C0B-5342916535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27" y="188604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48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-48020"/>
            <a:ext cx="24401425" cy="106968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E61C88D2-B947-F3EF-5342-8E20D1A3A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27" y="188604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8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" y="-48020"/>
            <a:ext cx="24401402" cy="106968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A001AC66-D9A7-11A5-0AF0-DC061FABB1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27" y="188604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00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12646313"/>
            <a:ext cx="24401425" cy="106968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9966C19A-FF3F-F7A7-E050-BD4D28406E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4" y="12882936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99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2646313"/>
            <a:ext cx="24401448" cy="10696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366BFF41-C192-A42A-1183-E153889F34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4" y="1288293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86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2646313"/>
            <a:ext cx="24401448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F396B025-4B1A-12F5-CCE2-579DF4AE0C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4" y="1288293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69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2646313"/>
            <a:ext cx="24401448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4A62D7A0-EE63-D044-A4B6-78817F3404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4" y="1288293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98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12646313"/>
            <a:ext cx="24401425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9D850265-7186-18EE-8433-4353CEDF95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4" y="1288293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75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12646313"/>
            <a:ext cx="24401425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247DB6F1-7A09-2468-BCF5-88936DE07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4" y="1288293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13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5" y="10689"/>
            <a:ext cx="8138106" cy="13702947"/>
          </a:xfrm>
          <a:prstGeom prst="rect">
            <a:avLst/>
          </a:prstGeom>
        </p:spPr>
      </p:pic>
      <p:pic>
        <p:nvPicPr>
          <p:cNvPr id="2" name="Imagem 1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267AE5CB-8FBD-E036-9B76-E19A02A3DF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4" y="12779607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89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0577B26-6B83-3499-EDB8-D98D03B84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0" y="0"/>
            <a:ext cx="24396309" cy="2514559"/>
          </a:xfrm>
          <a:prstGeom prst="rect">
            <a:avLst/>
          </a:prstGeom>
        </p:spPr>
      </p:pic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3B7D4F7A-F15D-7B4F-E8E8-504DB43102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1" y="661653"/>
            <a:ext cx="4616604" cy="8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1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89"/>
            <a:ext cx="8120264" cy="13702947"/>
          </a:xfrm>
          <a:prstGeom prst="rect">
            <a:avLst/>
          </a:prstGeom>
        </p:spPr>
      </p:pic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116FE8A4-6315-CCD1-ED90-68245BD57F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53" y="12983386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72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90"/>
            <a:ext cx="8120264" cy="13702945"/>
          </a:xfrm>
          <a:prstGeom prst="rect">
            <a:avLst/>
          </a:prstGeom>
        </p:spPr>
      </p:pic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7315C3F4-9999-B46F-24B3-8A013D4FE9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53" y="12983386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78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90"/>
            <a:ext cx="8120264" cy="13702945"/>
          </a:xfrm>
          <a:prstGeom prst="rect">
            <a:avLst/>
          </a:prstGeom>
        </p:spPr>
      </p:pic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880B2BBC-D0A7-DEEC-137D-61A36ADFEE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53" y="12983386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48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90"/>
            <a:ext cx="8120263" cy="13702945"/>
          </a:xfrm>
          <a:prstGeom prst="rect">
            <a:avLst/>
          </a:prstGeom>
        </p:spPr>
      </p:pic>
      <p:pic>
        <p:nvPicPr>
          <p:cNvPr id="2" name="Imagem 1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BD514FCC-ABE4-5BC6-CAA6-7381FECF5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53" y="12983386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17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90"/>
            <a:ext cx="8120263" cy="13702945"/>
          </a:xfrm>
          <a:prstGeom prst="rect">
            <a:avLst/>
          </a:prstGeom>
        </p:spPr>
      </p:pic>
      <p:pic>
        <p:nvPicPr>
          <p:cNvPr id="2" name="Imagem 1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4E5C6217-2DE0-54D9-CB43-1905C57AFC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53" y="12983386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91"/>
            <a:ext cx="8120263" cy="13702943"/>
          </a:xfrm>
          <a:prstGeom prst="rect">
            <a:avLst/>
          </a:prstGeom>
        </p:spPr>
      </p:pic>
      <p:pic>
        <p:nvPicPr>
          <p:cNvPr id="2" name="Imagem 1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07E6C156-FAF3-6880-2EF8-559968A19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53" y="12983386"/>
            <a:ext cx="384809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571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2986" y="10682"/>
            <a:ext cx="8133169" cy="1369463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3430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2"/>
            <a:ext cx="8115339" cy="1369463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109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2"/>
            <a:ext cx="8115339" cy="136946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75326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2"/>
            <a:ext cx="8115339" cy="136946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17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1B160B6-A731-8F91-BCFF-16D9629EB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0" y="0"/>
            <a:ext cx="24396309" cy="2514559"/>
          </a:xfrm>
          <a:prstGeom prst="rect">
            <a:avLst/>
          </a:prstGeom>
        </p:spPr>
      </p:pic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82AEAE11-B0E0-949A-CC9D-A6E24D9833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1" y="661653"/>
            <a:ext cx="4616604" cy="8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5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2"/>
            <a:ext cx="8115338" cy="136946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862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2"/>
            <a:ext cx="8115338" cy="136946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215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3"/>
            <a:ext cx="8115338" cy="136946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2906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6" cy="13741179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1461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5" cy="13741179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326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5" cy="13741179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8352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5" cy="13741178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494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5" cy="13741178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275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4" cy="13741178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68857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1" y="-53514"/>
            <a:ext cx="24607191" cy="13834339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04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175C66A-FA68-CB76-9B5B-A29D3D11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0" y="0"/>
            <a:ext cx="24396309" cy="2514559"/>
          </a:xfrm>
          <a:prstGeom prst="rect">
            <a:avLst/>
          </a:prstGeom>
        </p:spPr>
      </p:pic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515AC29B-6596-EF7B-4506-41E31CFC9F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1" y="661653"/>
            <a:ext cx="4616604" cy="8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800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1" y="-53514"/>
            <a:ext cx="24607190" cy="13834339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51438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1" y="-53514"/>
            <a:ext cx="24607190" cy="13834339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522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1" y="-53514"/>
            <a:ext cx="24607190" cy="13834338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569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1" y="-53514"/>
            <a:ext cx="24607190" cy="13834338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0953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0" y="-53514"/>
            <a:ext cx="24607188" cy="13834338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6768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2"/>
            <a:ext cx="24424322" cy="13731529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6580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" y="-672"/>
            <a:ext cx="24424322" cy="13731529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3444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2"/>
            <a:ext cx="24424322" cy="13731529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7438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2"/>
            <a:ext cx="24424322" cy="13731529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7505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54"/>
            <a:ext cx="24401462" cy="13718677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826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175C66A-FA68-CB76-9B5B-A29D3D11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0" y="0"/>
            <a:ext cx="24396309" cy="2514559"/>
          </a:xfrm>
          <a:prstGeom prst="rect">
            <a:avLst/>
          </a:prstGeom>
        </p:spPr>
      </p:pic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28B58C6B-71C6-5702-C6CE-B073CE2B9E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1" y="661653"/>
            <a:ext cx="4616604" cy="8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2"/>
            <a:ext cx="24424321" cy="13731529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752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0A07EDB-F017-4DCD-B587-5728ABAD6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BCC3A81-745E-471B-8DD1-75F9227063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41541" y="2364106"/>
            <a:ext cx="10279062" cy="8939212"/>
          </a:xfrm>
          <a:custGeom>
            <a:avLst/>
            <a:gdLst>
              <a:gd name="connsiteX0" fmla="*/ 0 w 10279062"/>
              <a:gd name="connsiteY0" fmla="*/ 0 h 8939212"/>
              <a:gd name="connsiteX1" fmla="*/ 10279062 w 10279062"/>
              <a:gd name="connsiteY1" fmla="*/ 0 h 8939212"/>
              <a:gd name="connsiteX2" fmla="*/ 10279062 w 10279062"/>
              <a:gd name="connsiteY2" fmla="*/ 8939212 h 8939212"/>
              <a:gd name="connsiteX3" fmla="*/ 0 w 10279062"/>
              <a:gd name="connsiteY3" fmla="*/ 8939212 h 8939212"/>
              <a:gd name="connsiteX4" fmla="*/ 0 w 10279062"/>
              <a:gd name="connsiteY4" fmla="*/ 0 h 8939212"/>
              <a:gd name="connsiteX0" fmla="*/ 0 w 10279062"/>
              <a:gd name="connsiteY0" fmla="*/ 0 h 8939212"/>
              <a:gd name="connsiteX1" fmla="*/ 10279062 w 10279062"/>
              <a:gd name="connsiteY1" fmla="*/ 0 h 8939212"/>
              <a:gd name="connsiteX2" fmla="*/ 1312043 w 10279062"/>
              <a:gd name="connsiteY2" fmla="*/ 8939212 h 8939212"/>
              <a:gd name="connsiteX3" fmla="*/ 0 w 10279062"/>
              <a:gd name="connsiteY3" fmla="*/ 8939212 h 8939212"/>
              <a:gd name="connsiteX4" fmla="*/ 0 w 10279062"/>
              <a:gd name="connsiteY4" fmla="*/ 0 h 893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9062" h="8939212">
                <a:moveTo>
                  <a:pt x="0" y="0"/>
                </a:moveTo>
                <a:lnTo>
                  <a:pt x="10279062" y="0"/>
                </a:lnTo>
                <a:lnTo>
                  <a:pt x="1312043" y="8939212"/>
                </a:lnTo>
                <a:lnTo>
                  <a:pt x="0" y="89392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4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4CC6587F-9BE7-4671-AAC5-042F44A741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93957" y="2202717"/>
            <a:ext cx="15505112" cy="9051925"/>
          </a:xfrm>
          <a:custGeom>
            <a:avLst/>
            <a:gdLst>
              <a:gd name="connsiteX0" fmla="*/ 0 w 15505112"/>
              <a:gd name="connsiteY0" fmla="*/ 0 h 9051925"/>
              <a:gd name="connsiteX1" fmla="*/ 15505112 w 15505112"/>
              <a:gd name="connsiteY1" fmla="*/ 0 h 9051925"/>
              <a:gd name="connsiteX2" fmla="*/ 15505112 w 15505112"/>
              <a:gd name="connsiteY2" fmla="*/ 9051925 h 9051925"/>
              <a:gd name="connsiteX3" fmla="*/ 0 w 15505112"/>
              <a:gd name="connsiteY3" fmla="*/ 9051925 h 9051925"/>
              <a:gd name="connsiteX4" fmla="*/ 0 w 15505112"/>
              <a:gd name="connsiteY4" fmla="*/ 0 h 9051925"/>
              <a:gd name="connsiteX0" fmla="*/ 8967019 w 15505112"/>
              <a:gd name="connsiteY0" fmla="*/ 58993 h 9051925"/>
              <a:gd name="connsiteX1" fmla="*/ 15505112 w 15505112"/>
              <a:gd name="connsiteY1" fmla="*/ 0 h 9051925"/>
              <a:gd name="connsiteX2" fmla="*/ 15505112 w 15505112"/>
              <a:gd name="connsiteY2" fmla="*/ 9051925 h 9051925"/>
              <a:gd name="connsiteX3" fmla="*/ 0 w 15505112"/>
              <a:gd name="connsiteY3" fmla="*/ 9051925 h 9051925"/>
              <a:gd name="connsiteX4" fmla="*/ 8967019 w 15505112"/>
              <a:gd name="connsiteY4" fmla="*/ 58993 h 9051925"/>
              <a:gd name="connsiteX0" fmla="*/ 8967019 w 15505112"/>
              <a:gd name="connsiteY0" fmla="*/ 58993 h 9051925"/>
              <a:gd name="connsiteX1" fmla="*/ 15505112 w 15505112"/>
              <a:gd name="connsiteY1" fmla="*/ 0 h 9051925"/>
              <a:gd name="connsiteX2" fmla="*/ 6626583 w 15505112"/>
              <a:gd name="connsiteY2" fmla="*/ 9022428 h 9051925"/>
              <a:gd name="connsiteX3" fmla="*/ 0 w 15505112"/>
              <a:gd name="connsiteY3" fmla="*/ 9051925 h 9051925"/>
              <a:gd name="connsiteX4" fmla="*/ 8967019 w 15505112"/>
              <a:gd name="connsiteY4" fmla="*/ 58993 h 905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05112" h="9051925">
                <a:moveTo>
                  <a:pt x="8967019" y="58993"/>
                </a:moveTo>
                <a:lnTo>
                  <a:pt x="15505112" y="0"/>
                </a:lnTo>
                <a:lnTo>
                  <a:pt x="6626583" y="9022428"/>
                </a:lnTo>
                <a:lnTo>
                  <a:pt x="0" y="9051925"/>
                </a:lnTo>
                <a:lnTo>
                  <a:pt x="8967019" y="5899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400"/>
            </a:lvl1pPr>
          </a:lstStyle>
          <a:p>
            <a:endParaRPr lang="pt-BR"/>
          </a:p>
        </p:txBody>
      </p:sp>
      <p:sp>
        <p:nvSpPr>
          <p:cNvPr id="29" name="Espaço Reservado para Imagem 28">
            <a:extLst>
              <a:ext uri="{FF2B5EF4-FFF2-40B4-BE49-F238E27FC236}">
                <a16:creationId xmlns:a16="http://schemas.microsoft.com/office/drawing/2014/main" id="{90D4B84B-38BA-411C-8DC5-70C47CE762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303776" y="2202717"/>
            <a:ext cx="11415200" cy="8939212"/>
          </a:xfrm>
          <a:custGeom>
            <a:avLst/>
            <a:gdLst>
              <a:gd name="connsiteX0" fmla="*/ 0 w 11533187"/>
              <a:gd name="connsiteY0" fmla="*/ 0 h 8939212"/>
              <a:gd name="connsiteX1" fmla="*/ 11533187 w 11533187"/>
              <a:gd name="connsiteY1" fmla="*/ 0 h 8939212"/>
              <a:gd name="connsiteX2" fmla="*/ 11533187 w 11533187"/>
              <a:gd name="connsiteY2" fmla="*/ 8939212 h 8939212"/>
              <a:gd name="connsiteX3" fmla="*/ 0 w 11533187"/>
              <a:gd name="connsiteY3" fmla="*/ 8939212 h 8939212"/>
              <a:gd name="connsiteX4" fmla="*/ 0 w 11533187"/>
              <a:gd name="connsiteY4" fmla="*/ 0 h 8939212"/>
              <a:gd name="connsiteX0" fmla="*/ 8908026 w 11533187"/>
              <a:gd name="connsiteY0" fmla="*/ 0 h 8939212"/>
              <a:gd name="connsiteX1" fmla="*/ 11533187 w 11533187"/>
              <a:gd name="connsiteY1" fmla="*/ 0 h 8939212"/>
              <a:gd name="connsiteX2" fmla="*/ 11533187 w 11533187"/>
              <a:gd name="connsiteY2" fmla="*/ 8939212 h 8939212"/>
              <a:gd name="connsiteX3" fmla="*/ 0 w 11533187"/>
              <a:gd name="connsiteY3" fmla="*/ 8939212 h 8939212"/>
              <a:gd name="connsiteX4" fmla="*/ 8908026 w 11533187"/>
              <a:gd name="connsiteY4" fmla="*/ 0 h 8939212"/>
              <a:gd name="connsiteX0" fmla="*/ 8790039 w 11415200"/>
              <a:gd name="connsiteY0" fmla="*/ 0 h 8939212"/>
              <a:gd name="connsiteX1" fmla="*/ 11415200 w 11415200"/>
              <a:gd name="connsiteY1" fmla="*/ 0 h 8939212"/>
              <a:gd name="connsiteX2" fmla="*/ 11415200 w 11415200"/>
              <a:gd name="connsiteY2" fmla="*/ 8939212 h 8939212"/>
              <a:gd name="connsiteX3" fmla="*/ 0 w 11415200"/>
              <a:gd name="connsiteY3" fmla="*/ 8939212 h 8939212"/>
              <a:gd name="connsiteX4" fmla="*/ 8790039 w 11415200"/>
              <a:gd name="connsiteY4" fmla="*/ 0 h 893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5200" h="8939212">
                <a:moveTo>
                  <a:pt x="8790039" y="0"/>
                </a:moveTo>
                <a:lnTo>
                  <a:pt x="11415200" y="0"/>
                </a:lnTo>
                <a:lnTo>
                  <a:pt x="11415200" y="8939212"/>
                </a:lnTo>
                <a:lnTo>
                  <a:pt x="0" y="8939212"/>
                </a:lnTo>
                <a:lnTo>
                  <a:pt x="879003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4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F3F9DA-C51C-4D45-918D-75F70620D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493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5933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4AE08237-4455-4B1A-BDDA-42E49AF70F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315382"/>
            <a:ext cx="24384000" cy="640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800"/>
            </a:lvl1pPr>
          </a:lstStyle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F7E7A7A-9F50-494B-89D5-CAC3B40921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0"/>
            <a:ext cx="24407446" cy="13716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70D37B-CB32-47D3-BA5B-2FBED5C1E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493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0002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2" cy="13731529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8176B8-602E-F172-54EF-9EFE548AB1E3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solidFill>
                  <a:schemeClr val="bg1"/>
                </a:solidFill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solidFill>
                <a:schemeClr val="bg1"/>
              </a:solidFill>
              <a:latin typeface="CAIXA Std" panose="020B0603020204030204" pitchFamily="34" charset="77"/>
            </a:endParaRPr>
          </a:p>
        </p:txBody>
      </p:sp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C3BACD14-99C9-F807-52DE-C301BD8739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9" y="12740859"/>
            <a:ext cx="5119496" cy="97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416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1" cy="13731529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182D2C-0545-F969-B060-C912201E3722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latin typeface="CAIXA Std" panose="020B0603020204030204" pitchFamily="34" charset="77"/>
            </a:endParaRPr>
          </a:p>
        </p:txBody>
      </p:sp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A9EDCCB6-D6E0-EBF2-8816-E8368D4569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9" y="12740859"/>
            <a:ext cx="5119496" cy="97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6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1" cy="13731529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0E91D4-0576-1B79-03F1-1634D92F9607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latin typeface="CAIXA Std" panose="020B0603020204030204" pitchFamily="34" charset="77"/>
            </a:endParaRPr>
          </a:p>
        </p:txBody>
      </p:sp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5F956810-70A2-DBE0-A697-FEBAE0C39B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9" y="12740859"/>
            <a:ext cx="5119496" cy="97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984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1" cy="1373152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DC1813-7CFB-447D-E11D-820FB5044332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latin typeface="CAIXA Std" panose="020B0603020204030204" pitchFamily="34" charset="77"/>
            </a:endParaRPr>
          </a:p>
        </p:txBody>
      </p:sp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56DD275A-E658-D631-C2DD-CCA6F73B3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9" y="12740859"/>
            <a:ext cx="5119496" cy="97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270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1" cy="13731529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005750-EF01-F525-F5DC-98FECB8107D1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latin typeface="CAIXA Std" panose="020B0603020204030204" pitchFamily="34" charset="77"/>
            </a:endParaRPr>
          </a:p>
        </p:txBody>
      </p:sp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88BB5D38-9352-1DD0-6606-534DB0EC7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9" y="12740859"/>
            <a:ext cx="5119496" cy="97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699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1" cy="1373152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15D0E82-B5D0-40C1-6F54-F0253E3B3658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latin typeface="CAIXA Std" panose="020B0603020204030204" pitchFamily="34" charset="77"/>
            </a:endParaRPr>
          </a:p>
        </p:txBody>
      </p:sp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20A62ED6-75A9-5143-5D1F-0E21C0D6A0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9" y="12740859"/>
            <a:ext cx="5119496" cy="97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570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88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175C66A-FA68-CB76-9B5B-A29D3D11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0" y="0"/>
            <a:ext cx="24396309" cy="2514559"/>
          </a:xfrm>
          <a:prstGeom prst="rect">
            <a:avLst/>
          </a:prstGeom>
        </p:spPr>
      </p:pic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ED143C8D-7964-E9FF-E961-3DA7E5798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1" y="661653"/>
            <a:ext cx="4616604" cy="8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715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7284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9766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581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1730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3726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118"/>
            <a:ext cx="24424322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02B5F7-4324-5F75-558B-1C71A29B8B8F}"/>
              </a:ext>
            </a:extLst>
          </p:cNvPr>
          <p:cNvSpPr/>
          <p:nvPr userDrawn="1"/>
        </p:nvSpPr>
        <p:spPr>
          <a:xfrm>
            <a:off x="-81225" y="0"/>
            <a:ext cx="353600" cy="13730067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40160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118"/>
            <a:ext cx="24424322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02B5F7-4324-5F75-558B-1C71A29B8B8F}"/>
              </a:ext>
            </a:extLst>
          </p:cNvPr>
          <p:cNvSpPr/>
          <p:nvPr userDrawn="1"/>
        </p:nvSpPr>
        <p:spPr>
          <a:xfrm>
            <a:off x="-81225" y="0"/>
            <a:ext cx="353600" cy="13730067"/>
          </a:xfrm>
          <a:prstGeom prst="rect">
            <a:avLst/>
          </a:prstGeom>
          <a:solidFill>
            <a:srgbClr val="00B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22967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118"/>
            <a:ext cx="24424322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02B5F7-4324-5F75-558B-1C71A29B8B8F}"/>
              </a:ext>
            </a:extLst>
          </p:cNvPr>
          <p:cNvSpPr/>
          <p:nvPr userDrawn="1"/>
        </p:nvSpPr>
        <p:spPr>
          <a:xfrm>
            <a:off x="-81225" y="0"/>
            <a:ext cx="353600" cy="13730067"/>
          </a:xfrm>
          <a:prstGeom prst="rect">
            <a:avLst/>
          </a:prstGeom>
          <a:solidFill>
            <a:srgbClr val="54B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71387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118"/>
            <a:ext cx="24424322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02B5F7-4324-5F75-558B-1C71A29B8B8F}"/>
              </a:ext>
            </a:extLst>
          </p:cNvPr>
          <p:cNvSpPr/>
          <p:nvPr userDrawn="1"/>
        </p:nvSpPr>
        <p:spPr>
          <a:xfrm>
            <a:off x="-81225" y="0"/>
            <a:ext cx="353600" cy="13730067"/>
          </a:xfrm>
          <a:prstGeom prst="rect">
            <a:avLst/>
          </a:prstGeom>
          <a:solidFill>
            <a:srgbClr val="EF7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59211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118"/>
            <a:ext cx="24424322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02B5F7-4324-5F75-558B-1C71A29B8B8F}"/>
              </a:ext>
            </a:extLst>
          </p:cNvPr>
          <p:cNvSpPr/>
          <p:nvPr userDrawn="1"/>
        </p:nvSpPr>
        <p:spPr>
          <a:xfrm>
            <a:off x="-81225" y="0"/>
            <a:ext cx="353600" cy="13730067"/>
          </a:xfrm>
          <a:prstGeom prst="rect">
            <a:avLst/>
          </a:prstGeom>
          <a:solidFill>
            <a:srgbClr val="B26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555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" y="11201441"/>
            <a:ext cx="24396310" cy="25145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0DDD12EE-D75D-D976-BDE0-CF40CAC6D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14" y="12048660"/>
            <a:ext cx="6137081" cy="11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05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36340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2869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4924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6595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7514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7760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BC1769-FC9D-7A90-F3D8-431B82E28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80"/>
          <a:stretch/>
        </p:blipFill>
        <p:spPr>
          <a:xfrm>
            <a:off x="5153" y="336"/>
            <a:ext cx="24396310" cy="1182370"/>
          </a:xfrm>
          <a:prstGeom prst="rect">
            <a:avLst/>
          </a:prstGeom>
        </p:spPr>
      </p:pic>
      <p:pic>
        <p:nvPicPr>
          <p:cNvPr id="5" name="Imagem 4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0B763F53-3D08-61C5-0F1E-755B0AD79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3" y="239711"/>
            <a:ext cx="4616604" cy="8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0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4833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6778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39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theme" Target="../theme/theme1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7601" y="730251"/>
            <a:ext cx="21046262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Apresentação Modelo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7601" y="3651250"/>
            <a:ext cx="21046262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7601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CAIXA Std" panose="020B0603020204030204" pitchFamily="34" charset="77"/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2985" y="12712701"/>
            <a:ext cx="823549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CAIXA Std" panose="020B0603020204030204" pitchFamily="34" charset="77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33533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F9788E7-532E-E3A4-C2FB-097897B2932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13530580"/>
            <a:ext cx="1100138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8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#EXTERNO.CONFIDENCIAL</a:t>
            </a:r>
          </a:p>
        </p:txBody>
      </p:sp>
    </p:spTree>
    <p:extLst>
      <p:ext uri="{BB962C8B-B14F-4D97-AF65-F5344CB8AC3E}">
        <p14:creationId xmlns:p14="http://schemas.microsoft.com/office/powerpoint/2010/main" val="424560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4" r:id="rId2"/>
    <p:sldLayoutId id="2147483685" r:id="rId3"/>
    <p:sldLayoutId id="2147483739" r:id="rId4"/>
    <p:sldLayoutId id="2147483741" r:id="rId5"/>
    <p:sldLayoutId id="2147483740" r:id="rId6"/>
    <p:sldLayoutId id="2147483745" r:id="rId7"/>
    <p:sldLayoutId id="2147483746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15" r:id="rId15"/>
    <p:sldLayoutId id="2147483754" r:id="rId16"/>
    <p:sldLayoutId id="2147483750" r:id="rId17"/>
    <p:sldLayoutId id="2147483751" r:id="rId18"/>
    <p:sldLayoutId id="2147483752" r:id="rId19"/>
    <p:sldLayoutId id="2147483753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0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77" r:id="rId33"/>
    <p:sldLayoutId id="2147483772" r:id="rId34"/>
    <p:sldLayoutId id="2147483773" r:id="rId35"/>
    <p:sldLayoutId id="2147483774" r:id="rId36"/>
    <p:sldLayoutId id="2147483775" r:id="rId37"/>
    <p:sldLayoutId id="2147483776" r:id="rId38"/>
    <p:sldLayoutId id="2147483681" r:id="rId39"/>
    <p:sldLayoutId id="2147483722" r:id="rId40"/>
    <p:sldLayoutId id="2147483778" r:id="rId41"/>
    <p:sldLayoutId id="2147483779" r:id="rId42"/>
    <p:sldLayoutId id="2147483780" r:id="rId43"/>
    <p:sldLayoutId id="2147483781" r:id="rId44"/>
    <p:sldLayoutId id="2147483782" r:id="rId45"/>
    <p:sldLayoutId id="2147483682" r:id="rId46"/>
    <p:sldLayoutId id="2147483723" r:id="rId47"/>
    <p:sldLayoutId id="2147483783" r:id="rId48"/>
    <p:sldLayoutId id="2147483784" r:id="rId49"/>
    <p:sldLayoutId id="2147483785" r:id="rId50"/>
    <p:sldLayoutId id="2147483786" r:id="rId51"/>
    <p:sldLayoutId id="2147483787" r:id="rId52"/>
    <p:sldLayoutId id="2147483702" r:id="rId53"/>
    <p:sldLayoutId id="2147483842" r:id="rId54"/>
    <p:sldLayoutId id="2147483843" r:id="rId55"/>
    <p:sldLayoutId id="2147483844" r:id="rId56"/>
    <p:sldLayoutId id="2147483845" r:id="rId57"/>
    <p:sldLayoutId id="2147483846" r:id="rId58"/>
    <p:sldLayoutId id="2147483696" r:id="rId59"/>
    <p:sldLayoutId id="2147483796" r:id="rId60"/>
    <p:sldLayoutId id="2147483797" r:id="rId61"/>
    <p:sldLayoutId id="2147483798" r:id="rId62"/>
    <p:sldLayoutId id="2147483799" r:id="rId63"/>
    <p:sldLayoutId id="2147483800" r:id="rId64"/>
    <p:sldLayoutId id="2147483697" r:id="rId65"/>
    <p:sldLayoutId id="2147483814" r:id="rId66"/>
    <p:sldLayoutId id="2147483815" r:id="rId67"/>
    <p:sldLayoutId id="2147483816" r:id="rId68"/>
    <p:sldLayoutId id="2147483817" r:id="rId69"/>
    <p:sldLayoutId id="2147483818" r:id="rId70"/>
    <p:sldLayoutId id="2147483698" r:id="rId71"/>
    <p:sldLayoutId id="2147483694" r:id="rId72"/>
    <p:sldLayoutId id="2147483728" r:id="rId73"/>
    <p:sldLayoutId id="2147483819" r:id="rId74"/>
    <p:sldLayoutId id="2147483820" r:id="rId75"/>
    <p:sldLayoutId id="2147483821" r:id="rId76"/>
    <p:sldLayoutId id="2147483822" r:id="rId77"/>
    <p:sldLayoutId id="2147483823" r:id="rId78"/>
    <p:sldLayoutId id="2147483699" r:id="rId79"/>
    <p:sldLayoutId id="2147483804" r:id="rId80"/>
    <p:sldLayoutId id="2147483805" r:id="rId81"/>
    <p:sldLayoutId id="2147483806" r:id="rId82"/>
    <p:sldLayoutId id="2147483807" r:id="rId83"/>
    <p:sldLayoutId id="2147483808" r:id="rId84"/>
    <p:sldLayoutId id="2147483742" r:id="rId85"/>
    <p:sldLayoutId id="2147483743" r:id="rId86"/>
    <p:sldLayoutId id="2147483744" r:id="rId87"/>
    <p:sldLayoutId id="2147483801" r:id="rId88"/>
    <p:sldLayoutId id="2147483802" r:id="rId89"/>
    <p:sldLayoutId id="2147483809" r:id="rId90"/>
    <p:sldLayoutId id="2147483700" r:id="rId91"/>
    <p:sldLayoutId id="2147483810" r:id="rId92"/>
    <p:sldLayoutId id="2147483811" r:id="rId93"/>
    <p:sldLayoutId id="2147483812" r:id="rId94"/>
    <p:sldLayoutId id="2147483813" r:id="rId95"/>
    <p:sldLayoutId id="2147483729" r:id="rId96"/>
    <p:sldLayoutId id="2147483673" r:id="rId97"/>
    <p:sldLayoutId id="2147483734" r:id="rId98"/>
    <p:sldLayoutId id="2147483824" r:id="rId99"/>
    <p:sldLayoutId id="2147483825" r:id="rId100"/>
    <p:sldLayoutId id="2147483826" r:id="rId101"/>
    <p:sldLayoutId id="2147483731" r:id="rId102"/>
    <p:sldLayoutId id="2147483827" r:id="rId103"/>
    <p:sldLayoutId id="2147483736" r:id="rId104"/>
    <p:sldLayoutId id="2147483828" r:id="rId105"/>
    <p:sldLayoutId id="2147483829" r:id="rId106"/>
    <p:sldLayoutId id="2147483830" r:id="rId107"/>
    <p:sldLayoutId id="2147483831" r:id="rId108"/>
    <p:sldLayoutId id="2147483730" r:id="rId109"/>
    <p:sldLayoutId id="2147483832" r:id="rId110"/>
    <p:sldLayoutId id="2147483833" r:id="rId111"/>
    <p:sldLayoutId id="2147483834" r:id="rId112"/>
    <p:sldLayoutId id="2147483835" r:id="rId113"/>
    <p:sldLayoutId id="2147483836" r:id="rId114"/>
    <p:sldLayoutId id="2147483732" r:id="rId115"/>
    <p:sldLayoutId id="2147483837" r:id="rId116"/>
    <p:sldLayoutId id="2147483838" r:id="rId117"/>
    <p:sldLayoutId id="2147483839" r:id="rId118"/>
    <p:sldLayoutId id="2147483840" r:id="rId119"/>
    <p:sldLayoutId id="2147483841" r:id="rId120"/>
    <p:sldLayoutId id="2147483692" r:id="rId121"/>
    <p:sldLayoutId id="2147483847" r:id="rId122"/>
    <p:sldLayoutId id="2147483848" r:id="rId123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1" i="0" kern="1200">
          <a:solidFill>
            <a:schemeClr val="tx1"/>
          </a:solidFill>
          <a:latin typeface="CAIXA Std SemiBold" panose="020B0603020204030204" pitchFamily="34" charset="77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0" i="0" kern="1200">
          <a:solidFill>
            <a:schemeClr val="tx1"/>
          </a:solidFill>
          <a:latin typeface="CAIXA Std" panose="020B0603020204030204" pitchFamily="34" charset="77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>
          <a:solidFill>
            <a:schemeClr val="tx1"/>
          </a:solidFill>
          <a:latin typeface="CAIXA Std" panose="020B0603020204030204" pitchFamily="34" charset="77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CAIXA Std" panose="020B0603020204030204" pitchFamily="34" charset="77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CAIXA Std" panose="020B0603020204030204" pitchFamily="34" charset="77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CAIXA Std" panose="020B0603020204030204" pitchFamily="34" charset="77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00DA6268-CB8B-424D-A6A0-F6E1D6E8F520}"/>
              </a:ext>
            </a:extLst>
          </p:cNvPr>
          <p:cNvSpPr txBox="1"/>
          <p:nvPr/>
        </p:nvSpPr>
        <p:spPr>
          <a:xfrm>
            <a:off x="14065809" y="10388735"/>
            <a:ext cx="9073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aseline="30000" dirty="0">
                <a:solidFill>
                  <a:schemeClr val="bg1"/>
                </a:solidFill>
                <a:latin typeface="CAIXA Std" panose="020B0603020204030204" pitchFamily="34" charset="77"/>
                <a:ea typeface="Arial" charset="0"/>
                <a:cs typeface="Arial" charset="0"/>
              </a:rPr>
              <a:t>OUTUBRO / 2024</a:t>
            </a:r>
            <a:r>
              <a:rPr lang="pt-BR" sz="4400" baseline="30000" dirty="0">
                <a:solidFill>
                  <a:schemeClr val="bg1"/>
                </a:solidFill>
                <a:latin typeface="CAIXA Std SemiBold" panose="020B0603020204030204" pitchFamily="34" charset="77"/>
                <a:ea typeface="Arial" charset="0"/>
                <a:cs typeface="Arial" charset="0"/>
              </a:rPr>
              <a:t> | GERDI</a:t>
            </a:r>
          </a:p>
          <a:p>
            <a:endParaRPr lang="pt-BR" sz="4000" baseline="30000" dirty="0">
              <a:solidFill>
                <a:schemeClr val="bg1"/>
              </a:solidFill>
              <a:latin typeface="CAIXA Std" panose="020B0603020204030204" pitchFamily="34" charset="77"/>
              <a:ea typeface="Arial" charset="0"/>
              <a:cs typeface="Arial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DD4091E-869B-4BDF-83FD-C476564869DE}"/>
              </a:ext>
            </a:extLst>
          </p:cNvPr>
          <p:cNvSpPr txBox="1"/>
          <p:nvPr/>
        </p:nvSpPr>
        <p:spPr>
          <a:xfrm>
            <a:off x="7668493" y="3700522"/>
            <a:ext cx="10295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kern="0" spc="1000" dirty="0">
                <a:solidFill>
                  <a:schemeClr val="bg1"/>
                </a:solidFill>
                <a:latin typeface="CAIXA Std Light" panose="020B0203020204030204" pitchFamily="34" charset="77"/>
              </a:rPr>
              <a:t>VI Seminário de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47DE6BD-9BBB-4735-9561-B3E9B0BBE73F}"/>
              </a:ext>
            </a:extLst>
          </p:cNvPr>
          <p:cNvSpPr/>
          <p:nvPr/>
        </p:nvSpPr>
        <p:spPr>
          <a:xfrm>
            <a:off x="2506289" y="6042392"/>
            <a:ext cx="2001541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0000" b="1" dirty="0">
                <a:solidFill>
                  <a:schemeClr val="bg1"/>
                </a:solidFill>
                <a:latin typeface="CAIXA Std" panose="020B0603020204030204" pitchFamily="34" charset="77"/>
              </a:rPr>
              <a:t>GESTÃO RPPS SÃO GABRIEL RS</a:t>
            </a:r>
          </a:p>
        </p:txBody>
      </p:sp>
    </p:spTree>
    <p:extLst>
      <p:ext uri="{BB962C8B-B14F-4D97-AF65-F5344CB8AC3E}">
        <p14:creationId xmlns:p14="http://schemas.microsoft.com/office/powerpoint/2010/main" val="285145992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B2819F-DAE1-4927-86D6-8BEEA9B1BAB6}"/>
              </a:ext>
            </a:extLst>
          </p:cNvPr>
          <p:cNvSpPr txBox="1">
            <a:spLocks/>
          </p:cNvSpPr>
          <p:nvPr/>
        </p:nvSpPr>
        <p:spPr>
          <a:xfrm>
            <a:off x="2389995" y="131659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1827336">
              <a:lnSpc>
                <a:spcPts val="12690"/>
              </a:lnSpc>
              <a:defRPr/>
            </a:pPr>
            <a:r>
              <a:rPr lang="en-US" sz="7994" b="0">
                <a:solidFill>
                  <a:prstClr val="white"/>
                </a:solidFill>
              </a:rPr>
              <a:t>NTN F – LTN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A91416-DC6F-4316-9540-6205448F97D1}"/>
              </a:ext>
            </a:extLst>
          </p:cNvPr>
          <p:cNvSpPr txBox="1">
            <a:spLocks/>
          </p:cNvSpPr>
          <p:nvPr/>
        </p:nvSpPr>
        <p:spPr>
          <a:xfrm>
            <a:off x="2821795" y="1194701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1827336">
              <a:lnSpc>
                <a:spcPts val="12690"/>
              </a:lnSpc>
              <a:defRPr/>
            </a:pPr>
            <a:endParaRPr lang="en-US" sz="7994">
              <a:solidFill>
                <a:prstClr val="white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7D02C3-5AAD-414F-B6BE-0A367D7FB00D}"/>
              </a:ext>
            </a:extLst>
          </p:cNvPr>
          <p:cNvSpPr txBox="1"/>
          <p:nvPr/>
        </p:nvSpPr>
        <p:spPr>
          <a:xfrm flipH="1">
            <a:off x="1803237" y="12244301"/>
            <a:ext cx="800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834">
              <a:defRPr/>
            </a:pPr>
            <a:r>
              <a:rPr lang="pt-BR" sz="2400" b="1">
                <a:solidFill>
                  <a:srgbClr val="4472C4"/>
                </a:solidFill>
                <a:latin typeface="Calibri" panose="020F0502020204030204"/>
              </a:rPr>
              <a:t>Fonte: Bloomberg em 01/07/2024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1E20B7E-01C6-8F6F-3C68-1CDF1517104C}"/>
              </a:ext>
            </a:extLst>
          </p:cNvPr>
          <p:cNvGraphicFramePr>
            <a:graphicFrameLocks noGrp="1"/>
          </p:cNvGraphicFramePr>
          <p:nvPr/>
        </p:nvGraphicFramePr>
        <p:xfrm>
          <a:off x="1894678" y="2220370"/>
          <a:ext cx="20612106" cy="6141720"/>
        </p:xfrm>
        <a:graphic>
          <a:graphicData uri="http://schemas.openxmlformats.org/drawingml/2006/table">
            <a:tbl>
              <a:tblPr/>
              <a:tblGrid>
                <a:gridCol w="2265674">
                  <a:extLst>
                    <a:ext uri="{9D8B030D-6E8A-4147-A177-3AD203B41FA5}">
                      <a16:colId xmlns:a16="http://schemas.microsoft.com/office/drawing/2014/main" val="3259118989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1991539803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2928069886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771749155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733714331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3374508535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2082382162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4235068529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3940309651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LTN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30/12/2019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30/12/2020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30/12/2021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29/12/2022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29/12/2023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30/04/2024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31/05/2024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01/07/2024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466963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01/07/2024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10,43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6603247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01/10/2024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10,72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520023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01/01/2025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11,08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8393109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01/04/2025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11,32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73716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01/07/2025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11,62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0456085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01/10/2025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10,55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11,76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3403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01/01/2026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11,90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9879606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01/04/2026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11,99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660904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01/07/2026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11,05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972874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01/07/2027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05597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01/01/2028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2644607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01/01/2030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10,43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11051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6D7A7C1-ADC5-69E6-AA4B-F1801894863E}"/>
              </a:ext>
            </a:extLst>
          </p:cNvPr>
          <p:cNvGraphicFramePr>
            <a:graphicFrameLocks noGrp="1"/>
          </p:cNvGraphicFramePr>
          <p:nvPr/>
        </p:nvGraphicFramePr>
        <p:xfrm>
          <a:off x="1894678" y="8646994"/>
          <a:ext cx="20612106" cy="3520440"/>
        </p:xfrm>
        <a:graphic>
          <a:graphicData uri="http://schemas.openxmlformats.org/drawingml/2006/table">
            <a:tbl>
              <a:tblPr/>
              <a:tblGrid>
                <a:gridCol w="2265674">
                  <a:extLst>
                    <a:ext uri="{9D8B030D-6E8A-4147-A177-3AD203B41FA5}">
                      <a16:colId xmlns:a16="http://schemas.microsoft.com/office/drawing/2014/main" val="2033050037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1533366517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2051280297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2213659190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12759253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2005615772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1697985927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3084061199"/>
                    </a:ext>
                  </a:extLst>
                </a:gridCol>
                <a:gridCol w="2293304">
                  <a:extLst>
                    <a:ext uri="{9D8B030D-6E8A-4147-A177-3AD203B41FA5}">
                      <a16:colId xmlns:a16="http://schemas.microsoft.com/office/drawing/2014/main" val="3811100968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NTN-F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30/12/2019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30/12/2020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30/12/2021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29/12/2022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29/12/2023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30/04/2024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31/05/2024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01/07/2024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88638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01/01/2025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6,35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5,45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10,77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25458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01/01/2027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12,08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74989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01/01/2029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11,55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00214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01/01/2031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12,46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90708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01/01/2033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12,38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26740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01/01/2035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11,85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129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50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B2819F-DAE1-4927-86D6-8BEEA9B1BAB6}"/>
              </a:ext>
            </a:extLst>
          </p:cNvPr>
          <p:cNvSpPr txBox="1">
            <a:spLocks/>
          </p:cNvSpPr>
          <p:nvPr/>
        </p:nvSpPr>
        <p:spPr>
          <a:xfrm>
            <a:off x="2389995" y="131659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1827336">
              <a:lnSpc>
                <a:spcPts val="12690"/>
              </a:lnSpc>
              <a:defRPr/>
            </a:pPr>
            <a:r>
              <a:rPr lang="en-US" sz="7994" b="0" err="1">
                <a:solidFill>
                  <a:prstClr val="white"/>
                </a:solidFill>
              </a:rPr>
              <a:t>Juro</a:t>
            </a:r>
            <a:r>
              <a:rPr lang="en-US" sz="7994" b="0">
                <a:solidFill>
                  <a:prstClr val="white"/>
                </a:solidFill>
              </a:rPr>
              <a:t> Nominal - PRÉ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A91416-DC6F-4316-9540-6205448F97D1}"/>
              </a:ext>
            </a:extLst>
          </p:cNvPr>
          <p:cNvSpPr txBox="1">
            <a:spLocks/>
          </p:cNvSpPr>
          <p:nvPr/>
        </p:nvSpPr>
        <p:spPr>
          <a:xfrm>
            <a:off x="2821795" y="1194701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1827336">
              <a:lnSpc>
                <a:spcPts val="12690"/>
              </a:lnSpc>
              <a:defRPr/>
            </a:pPr>
            <a:endParaRPr lang="en-US" sz="7994">
              <a:solidFill>
                <a:prstClr val="white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9E2500-543E-9F49-0FD5-DA870387F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995" y="2098963"/>
            <a:ext cx="19867332" cy="1119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89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B2819F-DAE1-4927-86D6-8BEEA9B1BAB6}"/>
              </a:ext>
            </a:extLst>
          </p:cNvPr>
          <p:cNvSpPr txBox="1">
            <a:spLocks/>
          </p:cNvSpPr>
          <p:nvPr/>
        </p:nvSpPr>
        <p:spPr>
          <a:xfrm>
            <a:off x="2389995" y="131659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1827336">
              <a:lnSpc>
                <a:spcPts val="12690"/>
              </a:lnSpc>
              <a:defRPr/>
            </a:pPr>
            <a:r>
              <a:rPr lang="en-US" sz="7994" b="0" dirty="0">
                <a:solidFill>
                  <a:prstClr val="white"/>
                </a:solidFill>
              </a:rPr>
              <a:t>Giro Global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A91416-DC6F-4316-9540-6205448F97D1}"/>
              </a:ext>
            </a:extLst>
          </p:cNvPr>
          <p:cNvSpPr txBox="1">
            <a:spLocks/>
          </p:cNvSpPr>
          <p:nvPr/>
        </p:nvSpPr>
        <p:spPr>
          <a:xfrm>
            <a:off x="2821795" y="1194701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1827336">
              <a:lnSpc>
                <a:spcPts val="12690"/>
              </a:lnSpc>
              <a:defRPr/>
            </a:pPr>
            <a:endParaRPr lang="en-US" sz="7994">
              <a:solidFill>
                <a:prstClr val="white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5AD5E96-1F1D-A3F4-C15D-3C900F444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1" y="2025325"/>
            <a:ext cx="20305638" cy="101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67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B2819F-DAE1-4927-86D6-8BEEA9B1BAB6}"/>
              </a:ext>
            </a:extLst>
          </p:cNvPr>
          <p:cNvSpPr txBox="1">
            <a:spLocks/>
          </p:cNvSpPr>
          <p:nvPr/>
        </p:nvSpPr>
        <p:spPr>
          <a:xfrm>
            <a:off x="1610833" y="104539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7994" b="0"/>
              <a:t>Renda Fixa – 1˚ </a:t>
            </a:r>
            <a:r>
              <a:rPr lang="en-US" sz="7994" b="0" err="1"/>
              <a:t>Semestre</a:t>
            </a:r>
            <a:r>
              <a:rPr lang="en-US" sz="7994" b="0"/>
              <a:t> 2024</a:t>
            </a:r>
          </a:p>
          <a:p>
            <a:pPr algn="l"/>
            <a:r>
              <a:rPr lang="en-US" sz="7994" b="0"/>
              <a:t>Renda Fixa – 1˚ </a:t>
            </a:r>
            <a:r>
              <a:rPr lang="en-US" sz="7994" b="0" err="1"/>
              <a:t>Semestre</a:t>
            </a:r>
            <a:r>
              <a:rPr lang="en-US" sz="7994" b="0"/>
              <a:t> 2024</a:t>
            </a:r>
          </a:p>
          <a:p>
            <a:pPr algn="l"/>
            <a:r>
              <a:rPr lang="en-US" sz="7994" b="0"/>
              <a:t> Renda Fixa – 1˚ </a:t>
            </a:r>
            <a:r>
              <a:rPr lang="en-US" sz="7994" b="0" err="1"/>
              <a:t>Semestre</a:t>
            </a:r>
            <a:r>
              <a:rPr lang="en-US" sz="7994" b="0"/>
              <a:t> 2024</a:t>
            </a:r>
          </a:p>
          <a:p>
            <a:pPr algn="l"/>
            <a:r>
              <a:rPr lang="en-US" sz="7994" b="0"/>
              <a:t>Renda Fixa – 1˚ </a:t>
            </a:r>
            <a:r>
              <a:rPr lang="en-US" sz="7994" b="0" err="1"/>
              <a:t>Semestre</a:t>
            </a:r>
            <a:r>
              <a:rPr lang="en-US" sz="7994" b="0"/>
              <a:t> 2024</a:t>
            </a:r>
          </a:p>
          <a:p>
            <a:pPr algn="l"/>
            <a:r>
              <a:rPr lang="en-US" sz="7994" b="0" err="1"/>
              <a:t>Alocação</a:t>
            </a:r>
            <a:r>
              <a:rPr lang="en-US" sz="7994" b="0"/>
              <a:t> </a:t>
            </a:r>
            <a:r>
              <a:rPr lang="en-US" sz="7994" b="0" err="1"/>
              <a:t>tática</a:t>
            </a:r>
            <a:endParaRPr lang="en-US" sz="7994" b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A91416-DC6F-4316-9540-6205448F97D1}"/>
              </a:ext>
            </a:extLst>
          </p:cNvPr>
          <p:cNvSpPr txBox="1">
            <a:spLocks/>
          </p:cNvSpPr>
          <p:nvPr/>
        </p:nvSpPr>
        <p:spPr>
          <a:xfrm>
            <a:off x="5515567" y="104539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endParaRPr lang="en-US" sz="7994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758220-BB07-B74F-C6FE-9423407B3EE4}"/>
              </a:ext>
            </a:extLst>
          </p:cNvPr>
          <p:cNvSpPr txBox="1"/>
          <p:nvPr/>
        </p:nvSpPr>
        <p:spPr>
          <a:xfrm>
            <a:off x="3443591" y="850197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24BC26F-BE6D-7617-FE92-5F4F764E6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0731" y="2881618"/>
            <a:ext cx="11554214" cy="476244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123780B-EC3A-7EED-9FAB-BD4B4D8CD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01" y="2881619"/>
            <a:ext cx="11487258" cy="476243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92F6E6E-0908-D57A-210E-1718DA64B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7" y="8501974"/>
            <a:ext cx="11630676" cy="321797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B39622D-C22B-C98C-B9DB-934B69DA9E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0"/>
          <a:stretch/>
        </p:blipFill>
        <p:spPr>
          <a:xfrm>
            <a:off x="12372566" y="8501974"/>
            <a:ext cx="11895406" cy="321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84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B2819F-DAE1-4927-86D6-8BEEA9B1BAB6}"/>
              </a:ext>
            </a:extLst>
          </p:cNvPr>
          <p:cNvSpPr txBox="1">
            <a:spLocks/>
          </p:cNvSpPr>
          <p:nvPr/>
        </p:nvSpPr>
        <p:spPr>
          <a:xfrm>
            <a:off x="1610833" y="104539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7994" b="0"/>
              <a:t>Renda Fixa – 1˚ </a:t>
            </a:r>
            <a:r>
              <a:rPr lang="en-US" sz="7994" b="0" err="1"/>
              <a:t>Semestre</a:t>
            </a:r>
            <a:r>
              <a:rPr lang="en-US" sz="7994" b="0"/>
              <a:t> 2024</a:t>
            </a:r>
          </a:p>
          <a:p>
            <a:pPr algn="l"/>
            <a:r>
              <a:rPr lang="en-US" sz="7994" b="0"/>
              <a:t>Renda Fixa – 1˚ </a:t>
            </a:r>
            <a:r>
              <a:rPr lang="en-US" sz="7994" b="0" err="1"/>
              <a:t>Semestre</a:t>
            </a:r>
            <a:r>
              <a:rPr lang="en-US" sz="7994" b="0"/>
              <a:t> 2024</a:t>
            </a:r>
          </a:p>
          <a:p>
            <a:pPr algn="l"/>
            <a:r>
              <a:rPr lang="en-US" sz="7994" b="0"/>
              <a:t> Renda Fixa – 1˚ </a:t>
            </a:r>
            <a:r>
              <a:rPr lang="en-US" sz="7994" b="0" err="1"/>
              <a:t>Semestre</a:t>
            </a:r>
            <a:r>
              <a:rPr lang="en-US" sz="7994" b="0"/>
              <a:t> 2024</a:t>
            </a:r>
          </a:p>
          <a:p>
            <a:pPr algn="l"/>
            <a:r>
              <a:rPr lang="en-US" sz="7994" b="0"/>
              <a:t>Renda Fixa – 1˚ </a:t>
            </a:r>
            <a:r>
              <a:rPr lang="en-US" sz="7994" b="0" err="1"/>
              <a:t>Semestre</a:t>
            </a:r>
            <a:r>
              <a:rPr lang="en-US" sz="7994" b="0"/>
              <a:t> 2024</a:t>
            </a:r>
          </a:p>
          <a:p>
            <a:pPr algn="l"/>
            <a:r>
              <a:rPr lang="en-US" sz="7994" b="0" err="1"/>
              <a:t>Alocação</a:t>
            </a:r>
            <a:endParaRPr lang="en-US" sz="7994" b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A91416-DC6F-4316-9540-6205448F97D1}"/>
              </a:ext>
            </a:extLst>
          </p:cNvPr>
          <p:cNvSpPr txBox="1">
            <a:spLocks/>
          </p:cNvSpPr>
          <p:nvPr/>
        </p:nvSpPr>
        <p:spPr>
          <a:xfrm>
            <a:off x="5515567" y="104539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endParaRPr lang="en-US" sz="7994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758220-BB07-B74F-C6FE-9423407B3EE4}"/>
              </a:ext>
            </a:extLst>
          </p:cNvPr>
          <p:cNvSpPr txBox="1"/>
          <p:nvPr/>
        </p:nvSpPr>
        <p:spPr>
          <a:xfrm>
            <a:off x="3443591" y="850197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B51991-178C-421E-9A05-FD35A217A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383" y="2484825"/>
            <a:ext cx="21766758" cy="10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18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B2819F-DAE1-4927-86D6-8BEEA9B1BAB6}"/>
              </a:ext>
            </a:extLst>
          </p:cNvPr>
          <p:cNvSpPr txBox="1">
            <a:spLocks/>
          </p:cNvSpPr>
          <p:nvPr/>
        </p:nvSpPr>
        <p:spPr>
          <a:xfrm>
            <a:off x="2821795" y="403843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endParaRPr lang="en-US" sz="7994" b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A91416-DC6F-4316-9540-6205448F97D1}"/>
              </a:ext>
            </a:extLst>
          </p:cNvPr>
          <p:cNvSpPr txBox="1">
            <a:spLocks/>
          </p:cNvSpPr>
          <p:nvPr/>
        </p:nvSpPr>
        <p:spPr>
          <a:xfrm>
            <a:off x="2821795" y="1194701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endParaRPr lang="en-US" sz="7994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7D02C3-5AAD-414F-B6BE-0A367D7FB00D}"/>
              </a:ext>
            </a:extLst>
          </p:cNvPr>
          <p:cNvSpPr txBox="1"/>
          <p:nvPr/>
        </p:nvSpPr>
        <p:spPr>
          <a:xfrm flipH="1">
            <a:off x="1716295" y="12414032"/>
            <a:ext cx="7486180" cy="52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98" b="1" u="sng">
                <a:solidFill>
                  <a:schemeClr val="accent1"/>
                </a:solidFill>
                <a:latin typeface="Calibri" panose="020F0502020204030204" pitchFamily="34" charset="0"/>
              </a:rPr>
              <a:t>*Data base: 21/06/2024 – Fonte: Quantum Axis</a:t>
            </a:r>
            <a:endParaRPr lang="pt-BR" sz="1798" b="1">
              <a:solidFill>
                <a:schemeClr val="accent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4DF10FD-8720-140A-105E-9D4D8CFF4BA8}"/>
              </a:ext>
            </a:extLst>
          </p:cNvPr>
          <p:cNvSpPr txBox="1"/>
          <p:nvPr/>
        </p:nvSpPr>
        <p:spPr>
          <a:xfrm>
            <a:off x="1773445" y="114239"/>
            <a:ext cx="10207844" cy="119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194">
                <a:solidFill>
                  <a:schemeClr val="bg1"/>
                </a:solidFill>
              </a:rPr>
              <a:t>Índices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B63A26C-1EC5-C158-A323-5A69425762B6}"/>
              </a:ext>
            </a:extLst>
          </p:cNvPr>
          <p:cNvGraphicFramePr>
            <a:graphicFrameLocks noGrp="1"/>
          </p:cNvGraphicFramePr>
          <p:nvPr/>
        </p:nvGraphicFramePr>
        <p:xfrm>
          <a:off x="1923907" y="1994777"/>
          <a:ext cx="20553648" cy="103697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425608">
                  <a:extLst>
                    <a:ext uri="{9D8B030D-6E8A-4147-A177-3AD203B41FA5}">
                      <a16:colId xmlns:a16="http://schemas.microsoft.com/office/drawing/2014/main" val="1790485091"/>
                    </a:ext>
                  </a:extLst>
                </a:gridCol>
                <a:gridCol w="3425608">
                  <a:extLst>
                    <a:ext uri="{9D8B030D-6E8A-4147-A177-3AD203B41FA5}">
                      <a16:colId xmlns:a16="http://schemas.microsoft.com/office/drawing/2014/main" val="2139538337"/>
                    </a:ext>
                  </a:extLst>
                </a:gridCol>
                <a:gridCol w="3425608">
                  <a:extLst>
                    <a:ext uri="{9D8B030D-6E8A-4147-A177-3AD203B41FA5}">
                      <a16:colId xmlns:a16="http://schemas.microsoft.com/office/drawing/2014/main" val="3896109035"/>
                    </a:ext>
                  </a:extLst>
                </a:gridCol>
                <a:gridCol w="3425608">
                  <a:extLst>
                    <a:ext uri="{9D8B030D-6E8A-4147-A177-3AD203B41FA5}">
                      <a16:colId xmlns:a16="http://schemas.microsoft.com/office/drawing/2014/main" val="280132565"/>
                    </a:ext>
                  </a:extLst>
                </a:gridCol>
                <a:gridCol w="3425608">
                  <a:extLst>
                    <a:ext uri="{9D8B030D-6E8A-4147-A177-3AD203B41FA5}">
                      <a16:colId xmlns:a16="http://schemas.microsoft.com/office/drawing/2014/main" val="4265741876"/>
                    </a:ext>
                  </a:extLst>
                </a:gridCol>
                <a:gridCol w="3425608">
                  <a:extLst>
                    <a:ext uri="{9D8B030D-6E8A-4147-A177-3AD203B41FA5}">
                      <a16:colId xmlns:a16="http://schemas.microsoft.com/office/drawing/2014/main" val="1002474706"/>
                    </a:ext>
                  </a:extLst>
                </a:gridCol>
              </a:tblGrid>
              <a:tr h="58351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15240" marR="15240" marT="1524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5CA9">
                            <a:shade val="30000"/>
                            <a:satMod val="115000"/>
                          </a:srgbClr>
                        </a:gs>
                        <a:gs pos="50000">
                          <a:srgbClr val="005CA9">
                            <a:shade val="67500"/>
                            <a:satMod val="115000"/>
                          </a:srgbClr>
                        </a:gs>
                        <a:gs pos="100000">
                          <a:srgbClr val="005CA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SELIC Meta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5CA9">
                            <a:shade val="30000"/>
                            <a:satMod val="115000"/>
                          </a:srgbClr>
                        </a:gs>
                        <a:gs pos="50000">
                          <a:srgbClr val="005CA9">
                            <a:shade val="67500"/>
                            <a:satMod val="115000"/>
                          </a:srgbClr>
                        </a:gs>
                        <a:gs pos="100000">
                          <a:srgbClr val="005CA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CDI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5CA9">
                            <a:shade val="30000"/>
                            <a:satMod val="115000"/>
                          </a:srgbClr>
                        </a:gs>
                        <a:gs pos="50000">
                          <a:srgbClr val="005CA9">
                            <a:shade val="67500"/>
                            <a:satMod val="115000"/>
                          </a:srgbClr>
                        </a:gs>
                        <a:gs pos="100000">
                          <a:srgbClr val="005CA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IRF-M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5CA9">
                            <a:shade val="30000"/>
                            <a:satMod val="115000"/>
                          </a:srgbClr>
                        </a:gs>
                        <a:gs pos="50000">
                          <a:srgbClr val="005CA9">
                            <a:shade val="67500"/>
                            <a:satMod val="115000"/>
                          </a:srgbClr>
                        </a:gs>
                        <a:gs pos="100000">
                          <a:srgbClr val="005CA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IMA-B 5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5CA9">
                            <a:shade val="30000"/>
                            <a:satMod val="115000"/>
                          </a:srgbClr>
                        </a:gs>
                        <a:gs pos="50000">
                          <a:srgbClr val="005CA9">
                            <a:shade val="67500"/>
                            <a:satMod val="115000"/>
                          </a:srgbClr>
                        </a:gs>
                        <a:gs pos="100000">
                          <a:srgbClr val="005CA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IMA-B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5CA9">
                            <a:shade val="30000"/>
                            <a:satMod val="115000"/>
                          </a:srgbClr>
                        </a:gs>
                        <a:gs pos="50000">
                          <a:srgbClr val="005CA9">
                            <a:shade val="67500"/>
                            <a:satMod val="115000"/>
                          </a:srgbClr>
                        </a:gs>
                        <a:gs pos="100000">
                          <a:srgbClr val="005CA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9438430"/>
                  </a:ext>
                </a:extLst>
              </a:tr>
              <a:tr h="56267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12,37%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13,88%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13,79%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11,03%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787949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12,47%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14,97%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908847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9,74%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11,87%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13,04%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17,04%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758299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11,59%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15,69%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15,11%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657045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8,41%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16,98%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26,68%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218560"/>
                  </a:ext>
                </a:extLst>
              </a:tr>
              <a:tr h="52099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2,61%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2,78%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-10,02%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191084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10,81%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11,64%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14,54%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364527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14,25%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13,23%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7,13%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15,46%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8,88%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02484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23,37%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15,48%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24,81%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49438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12,58%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12,79%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11025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6,42%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10,73%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9,87%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13,06%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897789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5,97%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12,03%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037620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2,77%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6,69%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8,04%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6,41%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3299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4,40%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-1,99%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4,57%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-1,26%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014755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12,37%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8,82%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9,78%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6,37%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439071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16,51%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12,13%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16,05%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002286"/>
                  </a:ext>
                </a:extLst>
              </a:tr>
              <a:tr h="54183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2024*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10,50%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5,39%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2,24%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3,58%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-0,39%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146163"/>
                  </a:ext>
                </a:extLst>
              </a:tr>
              <a:tr h="562670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3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5240" marR="15240" marT="1524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351,30%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448,54%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517,22%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539,51%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901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6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ixaDeTexto 40">
            <a:extLst>
              <a:ext uri="{FF2B5EF4-FFF2-40B4-BE49-F238E27FC236}">
                <a16:creationId xmlns:a16="http://schemas.microsoft.com/office/drawing/2014/main" id="{C3E33327-F10A-4F66-ADFA-871CED101371}"/>
              </a:ext>
            </a:extLst>
          </p:cNvPr>
          <p:cNvSpPr txBox="1"/>
          <p:nvPr/>
        </p:nvSpPr>
        <p:spPr>
          <a:xfrm>
            <a:off x="18834021" y="215535"/>
            <a:ext cx="5359348" cy="9532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endParaRPr lang="en-US" sz="4396" baseline="30000">
              <a:solidFill>
                <a:srgbClr val="005CA9"/>
              </a:solidFill>
              <a:latin typeface="Tw Cen MT" panose="020B0602020104020603" pitchFamily="34" charset="0"/>
              <a:ea typeface="Arial" charset="0"/>
              <a:cs typeface="Arial" charset="0"/>
            </a:endParaRPr>
          </a:p>
          <a:p>
            <a:pPr algn="r"/>
            <a:endParaRPr lang="en-US" sz="3996" b="1" baseline="30000">
              <a:solidFill>
                <a:srgbClr val="005CA9"/>
              </a:solidFill>
              <a:latin typeface="Tw Cen MT" panose="020B0602020104020603" pitchFamily="34" charset="0"/>
              <a:ea typeface="Arial" charset="0"/>
              <a:cs typeface="Arial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1C0D4E36-E88B-4F65-98E1-422AD676CB38}"/>
              </a:ext>
            </a:extLst>
          </p:cNvPr>
          <p:cNvSpPr txBox="1">
            <a:spLocks/>
          </p:cNvSpPr>
          <p:nvPr/>
        </p:nvSpPr>
        <p:spPr>
          <a:xfrm>
            <a:off x="1824221" y="6299361"/>
            <a:ext cx="4151872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9592" b="0"/>
              <a:t>Duration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9FD8A7-6804-29C4-A679-ADD10CB2B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520" y="1880613"/>
            <a:ext cx="13357496" cy="995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16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C925FAF-FF16-8E6C-9192-557FD060580A}"/>
              </a:ext>
            </a:extLst>
          </p:cNvPr>
          <p:cNvSpPr txBox="1"/>
          <p:nvPr/>
        </p:nvSpPr>
        <p:spPr>
          <a:xfrm>
            <a:off x="18973800" y="692285"/>
            <a:ext cx="4351007" cy="3795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pt-BR" sz="2800" baseline="30000">
                <a:solidFill>
                  <a:schemeClr val="bg1"/>
                </a:solidFill>
                <a:latin typeface="CAIXA Std Book" panose="020B0503020204030204" pitchFamily="34" charset="77"/>
                <a:ea typeface="Arial" charset="0"/>
                <a:cs typeface="Arial" charset="0"/>
              </a:rPr>
              <a:t>#GRAU.SIGILO</a:t>
            </a:r>
            <a:endParaRPr lang="pt-BR" sz="2400" baseline="30000">
              <a:solidFill>
                <a:schemeClr val="bg1"/>
              </a:solidFill>
              <a:latin typeface="CAIXA Std Book" panose="020B0503020204030204" pitchFamily="34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1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AB50E473-017A-4D33-9632-79E55FD1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BB8B-65A8-4222-99B6-9433735EFA7C}" type="slidenum">
              <a:rPr lang="pt-BR" smtClean="0"/>
              <a:pPr/>
              <a:t>2</a:t>
            </a:fld>
            <a:endParaRPr lang="pt-BR"/>
          </a:p>
        </p:txBody>
      </p:sp>
      <p:pic>
        <p:nvPicPr>
          <p:cNvPr id="3" name="Imagem 2" descr="Desenho com traços pretos em fundo branco e letras pretas&#10;&#10;Descrição gerada automaticamente com confiança média">
            <a:extLst>
              <a:ext uri="{FF2B5EF4-FFF2-40B4-BE49-F238E27FC236}">
                <a16:creationId xmlns:a16="http://schemas.microsoft.com/office/drawing/2014/main" id="{E0D76902-4CE5-6532-F531-9CB7363F8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2" y="267736"/>
            <a:ext cx="3370894" cy="161656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F037634-AA84-8CC1-CA3E-9611BA32C9F8}"/>
              </a:ext>
            </a:extLst>
          </p:cNvPr>
          <p:cNvSpPr txBox="1"/>
          <p:nvPr/>
        </p:nvSpPr>
        <p:spPr>
          <a:xfrm>
            <a:off x="4345533" y="4180167"/>
            <a:ext cx="15674542" cy="119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194" b="1" kern="0" spc="1000" dirty="0">
                <a:solidFill>
                  <a:schemeClr val="bg1"/>
                </a:solidFill>
                <a:latin typeface="CAIXA Std Light" panose="020B0203020204030204" pitchFamily="34" charset="77"/>
              </a:rPr>
              <a:t>Gilmar Chapiewsky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4B1362-A61B-4CA3-6D11-E3BB8722DCB2}"/>
              </a:ext>
            </a:extLst>
          </p:cNvPr>
          <p:cNvSpPr txBox="1"/>
          <p:nvPr/>
        </p:nvSpPr>
        <p:spPr>
          <a:xfrm>
            <a:off x="12200732" y="8276299"/>
            <a:ext cx="106669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0" b="1" kern="0" spc="1000" dirty="0">
                <a:solidFill>
                  <a:schemeClr val="bg1"/>
                </a:solidFill>
                <a:latin typeface="CAIXA Std Light" panose="020B0203020204030204" pitchFamily="34" charset="77"/>
              </a:rPr>
              <a:t>Investimentos</a:t>
            </a:r>
            <a:r>
              <a:rPr lang="pt-BR" sz="8000" kern="0" spc="1000" dirty="0">
                <a:solidFill>
                  <a:schemeClr val="bg1"/>
                </a:solidFill>
                <a:latin typeface="CAIXA Std Light" panose="020B0203020204030204" pitchFamily="34" charset="77"/>
              </a:rPr>
              <a:t>&amp;</a:t>
            </a:r>
            <a:br>
              <a:rPr lang="pt-BR" sz="8000" b="1" kern="0" spc="1000" dirty="0">
                <a:solidFill>
                  <a:schemeClr val="bg1"/>
                </a:solidFill>
                <a:latin typeface="CAIXA Std Light" panose="020B0203020204030204" pitchFamily="34" charset="77"/>
              </a:rPr>
            </a:br>
            <a:endParaRPr lang="pt-BR" sz="8000" kern="0" spc="1000" dirty="0">
              <a:solidFill>
                <a:schemeClr val="bg1"/>
              </a:solidFill>
              <a:latin typeface="CAIXA Std Light" panose="020B0203020204030204" pitchFamily="34" charset="77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E87E455-E6A9-E497-BEC7-E2D8EBED3932}"/>
              </a:ext>
            </a:extLst>
          </p:cNvPr>
          <p:cNvSpPr/>
          <p:nvPr/>
        </p:nvSpPr>
        <p:spPr>
          <a:xfrm>
            <a:off x="14445219" y="9386687"/>
            <a:ext cx="8422498" cy="14003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8500" b="1" dirty="0">
                <a:solidFill>
                  <a:srgbClr val="00B5E5"/>
                </a:solidFill>
                <a:latin typeface="CAIXA Std" panose="020B0603020204030204" pitchFamily="34" charset="77"/>
              </a:rPr>
              <a:t>LONGEVIDADE</a:t>
            </a:r>
          </a:p>
        </p:txBody>
      </p:sp>
    </p:spTree>
    <p:extLst>
      <p:ext uri="{BB962C8B-B14F-4D97-AF65-F5344CB8AC3E}">
        <p14:creationId xmlns:p14="http://schemas.microsoft.com/office/powerpoint/2010/main" val="103803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0">
            <a:extLst>
              <a:ext uri="{FF2B5EF4-FFF2-40B4-BE49-F238E27FC236}">
                <a16:creationId xmlns:a16="http://schemas.microsoft.com/office/drawing/2014/main" id="{C38CD1F2-2CDE-4B42-BB23-EC7686F92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0" y="0"/>
            <a:ext cx="24395362" cy="137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2">
            <a:extLst>
              <a:ext uri="{FF2B5EF4-FFF2-40B4-BE49-F238E27FC236}">
                <a16:creationId xmlns:a16="http://schemas.microsoft.com/office/drawing/2014/main" id="{E9827173-10F7-4BE6-8CC8-39A46D78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12281570"/>
            <a:ext cx="12200725" cy="1422504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FB2829-9E66-4DBD-BC15-FC5D73246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150840"/>
            <a:ext cx="24114714" cy="8186612"/>
            <a:chOff x="1" y="2075420"/>
            <a:chExt cx="12048729" cy="409330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EE2A32-8611-4375-B6B1-468FAD682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77E1DA0-3927-4F35-B8A3-D5D556375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7BAA08B-588E-406F-899B-A6A7FC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8AA7C41-B331-402E-9453-95B3B8273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7060B3E-946D-4885-9B86-1D445209E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3046747-F284-4990-9ECA-3DF2C6E08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21301226-F3C6-4744-94AE-2460B381D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95362" cy="13716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A21284-78C1-4974-A1CD-2E04A2E6FAC3}"/>
              </a:ext>
            </a:extLst>
          </p:cNvPr>
          <p:cNvSpPr txBox="1">
            <a:spLocks/>
          </p:cNvSpPr>
          <p:nvPr/>
        </p:nvSpPr>
        <p:spPr>
          <a:xfrm>
            <a:off x="565886" y="412833"/>
            <a:ext cx="10222048" cy="419353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9600" b="0" i="1" kern="1200" dirty="0">
                <a:latin typeface="+mj-lt"/>
                <a:ea typeface="+mj-ea"/>
                <a:cs typeface="+mj-cs"/>
              </a:rPr>
              <a:t>Vida e </a:t>
            </a:r>
            <a:r>
              <a:rPr lang="en-US" sz="9600" b="0" i="1" dirty="0" err="1">
                <a:latin typeface="+mj-lt"/>
              </a:rPr>
              <a:t>obra</a:t>
            </a:r>
            <a:endParaRPr lang="en-US" sz="9600" b="0" i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EC57637-D435-4155-993A-0E3A8BBBA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0893245" y="2084701"/>
            <a:ext cx="5592922" cy="142352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B81AE96-B9C7-4679-BC62-F2C79F2E8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535204" y="-2879569"/>
            <a:ext cx="1098066" cy="549007"/>
            <a:chOff x="7029447" y="3514725"/>
            <a:chExt cx="1285875" cy="54900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D4225F6-B312-47D5-8299-988BD17E0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3C04A86-BCAE-473C-B18D-88FD5627C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2CCD134-9351-4847-8741-FF5EAB470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1470C83-08EE-4959-BA0A-F8846F524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BFD3A89-3666-47FE-913F-6C75228F5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5029146" y="12155622"/>
            <a:ext cx="2571750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D6B60E5-039C-4E82-9B5C-984D6C46E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3D05E89-A5D2-4DC0-B6B1-298EF0EF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337967A-8AB7-47D5-A75E-6341730E9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A068AD4-624D-4314-8C86-A3C0C3378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CA2F7C3-1A69-44EE-A8B6-A4552E2C8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04731" y="6427198"/>
            <a:ext cx="304800" cy="860152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E44AF4D-8873-43B3-8E29-803B7720E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AE89E8A-BD14-4974-818A-D8382DCD4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21B80B9-448B-4363-9DD7-C074AB2AD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7DA34E7-83FB-4CAA-94F3-CEF086907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B0389EDC-79AF-AC78-DBCD-C46932F98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896203"/>
            <a:ext cx="24401465" cy="119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7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401462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" y="0"/>
            <a:ext cx="24401458" cy="3151910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69354" cy="3150922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-2"/>
            <a:ext cx="24401466" cy="314862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A21284-78C1-4974-A1CD-2E04A2E6FAC3}"/>
              </a:ext>
            </a:extLst>
          </p:cNvPr>
          <p:cNvSpPr txBox="1">
            <a:spLocks/>
          </p:cNvSpPr>
          <p:nvPr/>
        </p:nvSpPr>
        <p:spPr>
          <a:xfrm>
            <a:off x="1400428" y="496076"/>
            <a:ext cx="14137559" cy="231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8000" i="1" kern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 Tempo e o Vento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D38DB4E-9263-4719-BF5C-3C6B718F9D79}"/>
              </a:ext>
            </a:extLst>
          </p:cNvPr>
          <p:cNvSpPr txBox="1"/>
          <p:nvPr/>
        </p:nvSpPr>
        <p:spPr>
          <a:xfrm>
            <a:off x="17157276" y="781664"/>
            <a:ext cx="6471801" cy="1747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4000" b="1" i="1" kern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O Tempo, a taxa, o capital: Valor </a:t>
            </a:r>
            <a:r>
              <a:rPr lang="en-US" sz="4000" b="1" i="1" kern="1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acumulado</a:t>
            </a:r>
            <a:r>
              <a:rPr lang="en-US" sz="4000" b="1" i="1" kern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28185A8-E5F1-04E9-6F10-7702C42F8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69" y="4272113"/>
            <a:ext cx="22671322" cy="82252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8B342C5-53F3-9FAB-1071-137038B7FF54}"/>
              </a:ext>
            </a:extLst>
          </p:cNvPr>
          <p:cNvSpPr txBox="1"/>
          <p:nvPr/>
        </p:nvSpPr>
        <p:spPr>
          <a:xfrm>
            <a:off x="8562109" y="77724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3863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B2819F-DAE1-4927-86D6-8BEEA9B1BAB6}"/>
              </a:ext>
            </a:extLst>
          </p:cNvPr>
          <p:cNvSpPr txBox="1">
            <a:spLocks/>
          </p:cNvSpPr>
          <p:nvPr/>
        </p:nvSpPr>
        <p:spPr>
          <a:xfrm>
            <a:off x="1610833" y="104539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7994" b="0" err="1"/>
              <a:t>Projeções</a:t>
            </a:r>
            <a:endParaRPr lang="en-US" sz="7994" b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A91416-DC6F-4316-9540-6205448F97D1}"/>
              </a:ext>
            </a:extLst>
          </p:cNvPr>
          <p:cNvSpPr txBox="1">
            <a:spLocks/>
          </p:cNvSpPr>
          <p:nvPr/>
        </p:nvSpPr>
        <p:spPr>
          <a:xfrm>
            <a:off x="5515567" y="104539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7994" err="1"/>
              <a:t>Econômicas</a:t>
            </a:r>
            <a:endParaRPr lang="en-US" sz="7994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D4DC05C-A5F5-361C-98C5-0CA642485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833" y="2057400"/>
            <a:ext cx="21394640" cy="1155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40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BA21284-78C1-4974-A1CD-2E04A2E6FAC3}"/>
              </a:ext>
            </a:extLst>
          </p:cNvPr>
          <p:cNvSpPr txBox="1">
            <a:spLocks/>
          </p:cNvSpPr>
          <p:nvPr/>
        </p:nvSpPr>
        <p:spPr>
          <a:xfrm>
            <a:off x="1965940" y="76200"/>
            <a:ext cx="17021694" cy="1163336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pt-BR" sz="7988" b="0"/>
              <a:t>Política Monetária </a:t>
            </a:r>
            <a:r>
              <a:rPr lang="pt-BR" sz="4996" b="0"/>
              <a:t>(Histórico e Projeção)</a:t>
            </a:r>
            <a:endParaRPr lang="en-US" sz="4996" b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29AD3B-34BD-8250-5225-6B897468A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5" y="2341634"/>
            <a:ext cx="20478823" cy="877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81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BA21284-78C1-4974-A1CD-2E04A2E6FAC3}"/>
              </a:ext>
            </a:extLst>
          </p:cNvPr>
          <p:cNvSpPr txBox="1">
            <a:spLocks/>
          </p:cNvSpPr>
          <p:nvPr/>
        </p:nvSpPr>
        <p:spPr>
          <a:xfrm>
            <a:off x="1965940" y="76200"/>
            <a:ext cx="17021694" cy="1163336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pt-BR" sz="7988" b="0"/>
              <a:t>Política Monetária </a:t>
            </a:r>
            <a:r>
              <a:rPr lang="pt-BR" sz="4996" b="0"/>
              <a:t>(Histórico e Projeção)</a:t>
            </a:r>
            <a:endParaRPr lang="en-US" sz="4996" b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8957E8-93DD-00FB-F3B2-973204EA9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60" y="1957518"/>
            <a:ext cx="23400398" cy="1134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20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B2819F-DAE1-4927-86D6-8BEEA9B1BAB6}"/>
              </a:ext>
            </a:extLst>
          </p:cNvPr>
          <p:cNvSpPr txBox="1">
            <a:spLocks/>
          </p:cNvSpPr>
          <p:nvPr/>
        </p:nvSpPr>
        <p:spPr>
          <a:xfrm>
            <a:off x="2389995" y="131659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1827336">
              <a:lnSpc>
                <a:spcPts val="12690"/>
              </a:lnSpc>
              <a:defRPr/>
            </a:pPr>
            <a:r>
              <a:rPr lang="en-US" sz="7994" b="0">
                <a:solidFill>
                  <a:prstClr val="white"/>
                </a:solidFill>
              </a:rPr>
              <a:t>NTN B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A91416-DC6F-4316-9540-6205448F97D1}"/>
              </a:ext>
            </a:extLst>
          </p:cNvPr>
          <p:cNvSpPr txBox="1">
            <a:spLocks/>
          </p:cNvSpPr>
          <p:nvPr/>
        </p:nvSpPr>
        <p:spPr>
          <a:xfrm>
            <a:off x="2821795" y="1194701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1827336">
              <a:lnSpc>
                <a:spcPts val="12690"/>
              </a:lnSpc>
              <a:defRPr/>
            </a:pPr>
            <a:endParaRPr lang="en-US" sz="7994">
              <a:solidFill>
                <a:prstClr val="white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4D01198-BADB-E7C6-4E8B-413845CB85E6}"/>
              </a:ext>
            </a:extLst>
          </p:cNvPr>
          <p:cNvGraphicFramePr>
            <a:graphicFrameLocks noGrp="1"/>
          </p:cNvGraphicFramePr>
          <p:nvPr/>
        </p:nvGraphicFramePr>
        <p:xfrm>
          <a:off x="2596992" y="2377452"/>
          <a:ext cx="19207470" cy="9640928"/>
        </p:xfrm>
        <a:graphic>
          <a:graphicData uri="http://schemas.openxmlformats.org/drawingml/2006/table">
            <a:tbl>
              <a:tblPr/>
              <a:tblGrid>
                <a:gridCol w="2111278">
                  <a:extLst>
                    <a:ext uri="{9D8B030D-6E8A-4147-A177-3AD203B41FA5}">
                      <a16:colId xmlns:a16="http://schemas.microsoft.com/office/drawing/2014/main" val="1587680560"/>
                    </a:ext>
                  </a:extLst>
                </a:gridCol>
                <a:gridCol w="2137024">
                  <a:extLst>
                    <a:ext uri="{9D8B030D-6E8A-4147-A177-3AD203B41FA5}">
                      <a16:colId xmlns:a16="http://schemas.microsoft.com/office/drawing/2014/main" val="3467688874"/>
                    </a:ext>
                  </a:extLst>
                </a:gridCol>
                <a:gridCol w="2137024">
                  <a:extLst>
                    <a:ext uri="{9D8B030D-6E8A-4147-A177-3AD203B41FA5}">
                      <a16:colId xmlns:a16="http://schemas.microsoft.com/office/drawing/2014/main" val="3469663330"/>
                    </a:ext>
                  </a:extLst>
                </a:gridCol>
                <a:gridCol w="2137024">
                  <a:extLst>
                    <a:ext uri="{9D8B030D-6E8A-4147-A177-3AD203B41FA5}">
                      <a16:colId xmlns:a16="http://schemas.microsoft.com/office/drawing/2014/main" val="2059751128"/>
                    </a:ext>
                  </a:extLst>
                </a:gridCol>
                <a:gridCol w="2137024">
                  <a:extLst>
                    <a:ext uri="{9D8B030D-6E8A-4147-A177-3AD203B41FA5}">
                      <a16:colId xmlns:a16="http://schemas.microsoft.com/office/drawing/2014/main" val="3263899259"/>
                    </a:ext>
                  </a:extLst>
                </a:gridCol>
                <a:gridCol w="2137024">
                  <a:extLst>
                    <a:ext uri="{9D8B030D-6E8A-4147-A177-3AD203B41FA5}">
                      <a16:colId xmlns:a16="http://schemas.microsoft.com/office/drawing/2014/main" val="3592195562"/>
                    </a:ext>
                  </a:extLst>
                </a:gridCol>
                <a:gridCol w="2137024">
                  <a:extLst>
                    <a:ext uri="{9D8B030D-6E8A-4147-A177-3AD203B41FA5}">
                      <a16:colId xmlns:a16="http://schemas.microsoft.com/office/drawing/2014/main" val="649072645"/>
                    </a:ext>
                  </a:extLst>
                </a:gridCol>
                <a:gridCol w="2137024">
                  <a:extLst>
                    <a:ext uri="{9D8B030D-6E8A-4147-A177-3AD203B41FA5}">
                      <a16:colId xmlns:a16="http://schemas.microsoft.com/office/drawing/2014/main" val="1676298312"/>
                    </a:ext>
                  </a:extLst>
                </a:gridCol>
                <a:gridCol w="2137024">
                  <a:extLst>
                    <a:ext uri="{9D8B030D-6E8A-4147-A177-3AD203B41FA5}">
                      <a16:colId xmlns:a16="http://schemas.microsoft.com/office/drawing/2014/main" val="3268850193"/>
                    </a:ext>
                  </a:extLst>
                </a:gridCol>
              </a:tblGrid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NTN-B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30/12/2019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30/12/2020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30/12/2021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29/12/2022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29/12/2023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30/04/2024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31/05/2024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01/07/2024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76225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15/08/2024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7,84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842788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15/05/2025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5,15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6,48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128426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15/08/2026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6,70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079940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15/05/2027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6,15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6,71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905690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15/08/2028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6,70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657087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15/05/2029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069079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15/08/2030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6,59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90704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15/08/2032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6,63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575940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15/05/2033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6,62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285592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15/05/2035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3,24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6,60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306449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15/08/2040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3,39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6,14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6,50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961954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15/05/2045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3,48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6,55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125849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15/08/2050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3,46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5,45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6,55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207583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15/05/2055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3,46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3,80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5,43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5,47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6,21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6,16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6,52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552474"/>
                  </a:ext>
                </a:extLst>
              </a:tr>
              <a:tr h="6025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15/08/2060</a:t>
                      </a:r>
                    </a:p>
                  </a:txBody>
                  <a:tcPr marL="15240" marR="15240" marT="15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5,49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6,22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6,18</a:t>
                      </a:r>
                    </a:p>
                  </a:txBody>
                  <a:tcPr marL="15240" marR="15240" marT="1524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828800" rtl="0" eaLnBrk="1" fontAlgn="ctr" latinLnBrk="0" hangingPunct="1"/>
                      <a:r>
                        <a:rPr lang="pt-BR" sz="3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0382306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0EFF0B44-80C1-521C-D70B-F77E4FF43AFA}"/>
              </a:ext>
            </a:extLst>
          </p:cNvPr>
          <p:cNvSpPr txBox="1"/>
          <p:nvPr/>
        </p:nvSpPr>
        <p:spPr>
          <a:xfrm flipH="1">
            <a:off x="2528411" y="12082683"/>
            <a:ext cx="800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834">
              <a:defRPr/>
            </a:pPr>
            <a:r>
              <a:rPr lang="pt-BR" sz="2400" b="1">
                <a:solidFill>
                  <a:srgbClr val="4472C4"/>
                </a:solidFill>
                <a:latin typeface="Calibri" panose="020F0502020204030204"/>
              </a:rPr>
              <a:t>Fonte: Bloomberg em 01/07/2024</a:t>
            </a:r>
          </a:p>
        </p:txBody>
      </p:sp>
    </p:spTree>
    <p:extLst>
      <p:ext uri="{BB962C8B-B14F-4D97-AF65-F5344CB8AC3E}">
        <p14:creationId xmlns:p14="http://schemas.microsoft.com/office/powerpoint/2010/main" val="344634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6B2819F-DAE1-4927-86D6-8BEEA9B1BAB6}"/>
              </a:ext>
            </a:extLst>
          </p:cNvPr>
          <p:cNvSpPr txBox="1">
            <a:spLocks/>
          </p:cNvSpPr>
          <p:nvPr/>
        </p:nvSpPr>
        <p:spPr>
          <a:xfrm>
            <a:off x="2389995" y="131659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1827336">
              <a:lnSpc>
                <a:spcPts val="12690"/>
              </a:lnSpc>
              <a:defRPr/>
            </a:pPr>
            <a:r>
              <a:rPr lang="en-US" sz="7994" b="0" err="1">
                <a:solidFill>
                  <a:prstClr val="white"/>
                </a:solidFill>
              </a:rPr>
              <a:t>Juro</a:t>
            </a:r>
            <a:r>
              <a:rPr lang="en-US" sz="7994" b="0">
                <a:solidFill>
                  <a:prstClr val="white"/>
                </a:solidFill>
              </a:rPr>
              <a:t> real NTN B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A91416-DC6F-4316-9540-6205448F97D1}"/>
              </a:ext>
            </a:extLst>
          </p:cNvPr>
          <p:cNvSpPr txBox="1">
            <a:spLocks/>
          </p:cNvSpPr>
          <p:nvPr/>
        </p:nvSpPr>
        <p:spPr>
          <a:xfrm>
            <a:off x="2821795" y="1194701"/>
            <a:ext cx="17033884" cy="11641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 defTabSz="1827336">
              <a:lnSpc>
                <a:spcPts val="12690"/>
              </a:lnSpc>
              <a:defRPr/>
            </a:pPr>
            <a:endParaRPr lang="en-US" sz="7994">
              <a:solidFill>
                <a:prstClr val="white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B889FB-F025-FEF5-A3E4-CFC4699A9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556" y="2358871"/>
            <a:ext cx="20243717" cy="977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94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421d09ac-ab9f-4f50-8f6f-42481acdcade" xsi:nil="true"/>
    <lcf76f155ced4ddcb4097134ff3c332f xmlns="829b8867-191d-44d4-a9e7-6ed9f2f7bf99">
      <Terms xmlns="http://schemas.microsoft.com/office/infopath/2007/PartnerControls"/>
    </lcf76f155ced4ddcb4097134ff3c332f>
    <SharedWithUsers xmlns="421d09ac-ab9f-4f50-8f6f-42481acdcade">
      <UserInfo>
        <DisplayName>Philip Andrey de Lima e Silva</DisplayName>
        <AccountId>12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3FD6FD85C777943A7733BA2DFEADBBF" ma:contentTypeVersion="17" ma:contentTypeDescription="Crie um novo documento." ma:contentTypeScope="" ma:versionID="8467e5f29e52d43bfde73b5d84427da2">
  <xsd:schema xmlns:xsd="http://www.w3.org/2001/XMLSchema" xmlns:xs="http://www.w3.org/2001/XMLSchema" xmlns:p="http://schemas.microsoft.com/office/2006/metadata/properties" xmlns:ns1="http://schemas.microsoft.com/sharepoint/v3" xmlns:ns2="829b8867-191d-44d4-a9e7-6ed9f2f7bf99" xmlns:ns3="421d09ac-ab9f-4f50-8f6f-42481acdcade" targetNamespace="http://schemas.microsoft.com/office/2006/metadata/properties" ma:root="true" ma:fieldsID="cf360dde8adb9fd5305863a27db8453c" ns1:_="" ns2:_="" ns3:_="">
    <xsd:import namespace="http://schemas.microsoft.com/sharepoint/v3"/>
    <xsd:import namespace="829b8867-191d-44d4-a9e7-6ed9f2f7bf99"/>
    <xsd:import namespace="421d09ac-ab9f-4f50-8f6f-42481acdca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9b8867-191d-44d4-a9e7-6ed9f2f7bf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4faff722-0fb5-4c44-9338-8716c18793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d09ac-ab9f-4f50-8f6f-42481acdcad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60e269a-a4e0-4ab1-a623-af96cbb294cb}" ma:internalName="TaxCatchAll" ma:showField="CatchAllData" ma:web="421d09ac-ab9f-4f50-8f6f-42481acdca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2706EA-CCDB-4FE1-B6C1-916ABD3FE7DF}">
  <ds:schemaRefs>
    <ds:schemaRef ds:uri="http://purl.org/dc/elements/1.1/"/>
    <ds:schemaRef ds:uri="http://schemas.microsoft.com/office/2006/metadata/properties"/>
    <ds:schemaRef ds:uri="829b8867-191d-44d4-a9e7-6ed9f2f7bf99"/>
    <ds:schemaRef ds:uri="http://www.w3.org/XML/1998/namespace"/>
    <ds:schemaRef ds:uri="http://purl.org/dc/terms/"/>
    <ds:schemaRef ds:uri="421d09ac-ab9f-4f50-8f6f-42481acdcad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996E293-07A6-484F-9CBC-8DA2FADFA4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36C0E5-B004-45C4-AA46-CA72ED546A34}">
  <ds:schemaRefs>
    <ds:schemaRef ds:uri="421d09ac-ab9f-4f50-8f6f-42481acdcade"/>
    <ds:schemaRef ds:uri="829b8867-191d-44d4-a9e7-6ed9f2f7bf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822</TotalTime>
  <Words>740</Words>
  <Application>Microsoft Office PowerPoint</Application>
  <PresentationFormat>Personalizar</PresentationFormat>
  <Paragraphs>488</Paragraphs>
  <Slides>17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6" baseType="lpstr">
      <vt:lpstr>Calibri Light</vt:lpstr>
      <vt:lpstr>Tw Cen MT</vt:lpstr>
      <vt:lpstr>Arial</vt:lpstr>
      <vt:lpstr>CAIXA Std</vt:lpstr>
      <vt:lpstr>Calibri</vt:lpstr>
      <vt:lpstr>CAIXA Std SemiBold</vt:lpstr>
      <vt:lpstr>CAIXA Std Book</vt:lpstr>
      <vt:lpstr>CAIXA Std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Miranda Cruz</dc:creator>
  <cp:lastModifiedBy>Gilmar Chapiewsky</cp:lastModifiedBy>
  <cp:revision>27</cp:revision>
  <cp:lastPrinted>2024-10-28T14:40:28Z</cp:lastPrinted>
  <dcterms:created xsi:type="dcterms:W3CDTF">2021-03-24T14:10:38Z</dcterms:created>
  <dcterms:modified xsi:type="dcterms:W3CDTF">2024-10-28T14:57:02Z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0x010100B3FD6FD85C777943A7733BA2DFEADBBF</vt:lpwstr>
  </property>
  <property fmtid="{D5CDD505-2E9C-101B-9397-08002B2CF9AE}" pid="3" name="MediaServiceImageTags">
    <vt:lpwstr/>
  </property>
  <property fmtid="{D5CDD505-2E9C-101B-9397-08002B2CF9AE}" pid="4" name="MSIP_Label_f1a47ad8-907a-4afd-bc2a-6b2ee4f96f0c_Enabled">
    <vt:lpwstr>true</vt:lpwstr>
  </property>
  <property fmtid="{D5CDD505-2E9C-101B-9397-08002B2CF9AE}" pid="5" name="MSIP_Label_f1a47ad8-907a-4afd-bc2a-6b2ee4f96f0c_SetDate">
    <vt:lpwstr>2024-07-24T18:17:26Z</vt:lpwstr>
  </property>
  <property fmtid="{D5CDD505-2E9C-101B-9397-08002B2CF9AE}" pid="6" name="MSIP_Label_f1a47ad8-907a-4afd-bc2a-6b2ee4f96f0c_Method">
    <vt:lpwstr>Privileged</vt:lpwstr>
  </property>
  <property fmtid="{D5CDD505-2E9C-101B-9397-08002B2CF9AE}" pid="7" name="MSIP_Label_f1a47ad8-907a-4afd-bc2a-6b2ee4f96f0c_Name">
    <vt:lpwstr>#EXTERNO_CONFIDENCIAL</vt:lpwstr>
  </property>
  <property fmtid="{D5CDD505-2E9C-101B-9397-08002B2CF9AE}" pid="8" name="MSIP_Label_f1a47ad8-907a-4afd-bc2a-6b2ee4f96f0c_SiteId">
    <vt:lpwstr>ab9bba98-684a-43fb-add8-9c2bebede229</vt:lpwstr>
  </property>
  <property fmtid="{D5CDD505-2E9C-101B-9397-08002B2CF9AE}" pid="9" name="MSIP_Label_f1a47ad8-907a-4afd-bc2a-6b2ee4f96f0c_ActionId">
    <vt:lpwstr>35286a3a-60c0-42e1-8ad6-2d261aa619b9</vt:lpwstr>
  </property>
  <property fmtid="{D5CDD505-2E9C-101B-9397-08002B2CF9AE}" pid="10" name="MSIP_Label_f1a47ad8-907a-4afd-bc2a-6b2ee4f96f0c_ContentBits">
    <vt:lpwstr>3</vt:lpwstr>
  </property>
  <property fmtid="{D5CDD505-2E9C-101B-9397-08002B2CF9AE}" pid="11" name="ClassificationContentMarkingFooterLocations">
    <vt:lpwstr>Tema do Office:8</vt:lpwstr>
  </property>
  <property fmtid="{D5CDD505-2E9C-101B-9397-08002B2CF9AE}" pid="12" name="ClassificationContentMarkingFooterText">
    <vt:lpwstr>#EXTERNO.CONFIDENCIAL</vt:lpwstr>
  </property>
</Properties>
</file>